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8" r:id="rId2"/>
    <p:sldId id="261" r:id="rId3"/>
    <p:sldId id="262" r:id="rId4"/>
    <p:sldId id="264" r:id="rId5"/>
    <p:sldId id="265" r:id="rId6"/>
    <p:sldId id="266" r:id="rId7"/>
    <p:sldId id="267" r:id="rId8"/>
    <p:sldId id="268" r:id="rId9"/>
    <p:sldId id="269" r:id="rId10"/>
    <p:sldId id="279" r:id="rId11"/>
    <p:sldId id="283" r:id="rId12"/>
    <p:sldId id="271" r:id="rId13"/>
    <p:sldId id="288" r:id="rId14"/>
    <p:sldId id="270" r:id="rId15"/>
    <p:sldId id="291" r:id="rId16"/>
    <p:sldId id="289" r:id="rId17"/>
    <p:sldId id="290" r:id="rId18"/>
    <p:sldId id="272" r:id="rId19"/>
    <p:sldId id="286" r:id="rId20"/>
    <p:sldId id="27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7" d="100"/>
          <a:sy n="67" d="100"/>
        </p:scale>
        <p:origin x="644" y="2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tiff>
</file>

<file path=ppt/media/image3.tiff>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A212DC-63B1-4901-BBA1-0E9BAC33D41C}" type="datetimeFigureOut">
              <a:rPr lang="en-IN" smtClean="0"/>
              <a:pPr/>
              <a:t>14-06-2022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AF3EA8-841E-473D-8AEC-E28FC8B0AF52}" type="slidenum">
              <a:rPr lang="en-IN" smtClean="0"/>
              <a:pPr/>
              <a:t>‹#›</a:t>
            </a:fld>
            <a:endParaRPr lang="en-IN"/>
          </a:p>
        </p:txBody>
      </p:sp>
    </p:spTree>
    <p:extLst>
      <p:ext uri="{BB962C8B-B14F-4D97-AF65-F5344CB8AC3E}">
        <p14:creationId xmlns:p14="http://schemas.microsoft.com/office/powerpoint/2010/main" val="431445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119cb191db_3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4" name="Google Shape;304;g1119cb191db_3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92921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0" name="Google Shape;250;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0" name="Google Shape;260;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165E2-C95D-46EA-998A-38DCEF0D67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BFEE819-928C-4720-A8AA-5AC73647F7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3FA4B8A-0E74-42F4-A053-96A2D8441898}"/>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3EE71C71-D8FD-4939-994D-84477E7D9D1A}"/>
              </a:ext>
            </a:extLst>
          </p:cNvPr>
          <p:cNvSpPr>
            <a:spLocks noGrp="1"/>
          </p:cNvSpPr>
          <p:nvPr>
            <p:ph type="ftr" sz="quarter" idx="11"/>
          </p:nvPr>
        </p:nvSpPr>
        <p:spPr/>
        <p:txBody>
          <a:bodyPr/>
          <a:lstStyle/>
          <a:p>
            <a:r>
              <a:rPr lang="en-IN"/>
              <a:t>Dept. of CSE, SVIT</a:t>
            </a:r>
          </a:p>
        </p:txBody>
      </p:sp>
      <p:sp>
        <p:nvSpPr>
          <p:cNvPr id="6" name="Slide Number Placeholder 5">
            <a:extLst>
              <a:ext uri="{FF2B5EF4-FFF2-40B4-BE49-F238E27FC236}">
                <a16:creationId xmlns:a16="http://schemas.microsoft.com/office/drawing/2014/main" id="{007C00BF-6BED-432C-9037-5D56FFCE4FE6}"/>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2021035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4E18C-8BD3-42B4-9F0B-B610C4FC587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787E2DC-2260-4096-9B2B-D248E6CCC0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2DD32D5-0297-41A7-B9FC-F69982C13168}"/>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AB2F45B9-EA2C-4054-8820-FCADCEE81296}"/>
              </a:ext>
            </a:extLst>
          </p:cNvPr>
          <p:cNvSpPr>
            <a:spLocks noGrp="1"/>
          </p:cNvSpPr>
          <p:nvPr>
            <p:ph type="ftr" sz="quarter" idx="11"/>
          </p:nvPr>
        </p:nvSpPr>
        <p:spPr/>
        <p:txBody>
          <a:bodyPr/>
          <a:lstStyle/>
          <a:p>
            <a:r>
              <a:rPr lang="en-IN"/>
              <a:t>Dept. of CSE, SVIT</a:t>
            </a:r>
          </a:p>
        </p:txBody>
      </p:sp>
      <p:sp>
        <p:nvSpPr>
          <p:cNvPr id="6" name="Slide Number Placeholder 5">
            <a:extLst>
              <a:ext uri="{FF2B5EF4-FFF2-40B4-BE49-F238E27FC236}">
                <a16:creationId xmlns:a16="http://schemas.microsoft.com/office/drawing/2014/main" id="{AE91BFEC-6A34-447C-A016-DCD1C22DD97A}"/>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1523103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43E80D-37D0-4A81-80CD-37785DE6A58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EF62143-E21D-482E-A06D-6F37E88FF8D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7BBA52-FF62-40F5-81B6-DBD727EB0A82}"/>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BB2CDE25-2BBD-4C93-A912-D0062858D10D}"/>
              </a:ext>
            </a:extLst>
          </p:cNvPr>
          <p:cNvSpPr>
            <a:spLocks noGrp="1"/>
          </p:cNvSpPr>
          <p:nvPr>
            <p:ph type="ftr" sz="quarter" idx="11"/>
          </p:nvPr>
        </p:nvSpPr>
        <p:spPr/>
        <p:txBody>
          <a:bodyPr/>
          <a:lstStyle/>
          <a:p>
            <a:r>
              <a:rPr lang="en-IN"/>
              <a:t>Dept. of CSE, SVIT</a:t>
            </a:r>
          </a:p>
        </p:txBody>
      </p:sp>
      <p:sp>
        <p:nvSpPr>
          <p:cNvPr id="6" name="Slide Number Placeholder 5">
            <a:extLst>
              <a:ext uri="{FF2B5EF4-FFF2-40B4-BE49-F238E27FC236}">
                <a16:creationId xmlns:a16="http://schemas.microsoft.com/office/drawing/2014/main" id="{BD0FCA15-45B3-493F-B198-49B81A80B971}"/>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3238414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C1AEB-4D59-402D-9A56-1B4F30A51CE8}"/>
              </a:ext>
            </a:extLst>
          </p:cNvPr>
          <p:cNvSpPr>
            <a:spLocks noGrp="1"/>
          </p:cNvSpPr>
          <p:nvPr>
            <p:ph type="title"/>
          </p:nvPr>
        </p:nvSpPr>
        <p:spPr>
          <a:xfrm>
            <a:off x="0" y="216816"/>
            <a:ext cx="10515600" cy="923827"/>
          </a:xfrm>
          <a:solidFill>
            <a:srgbClr val="002060"/>
          </a:solidFill>
        </p:spPr>
        <p:txBody>
          <a:bodyPr/>
          <a:lstStyle>
            <a:lvl1pPr>
              <a:defRPr b="1">
                <a:solidFill>
                  <a:schemeClr val="bg1"/>
                </a:solidFill>
              </a:defRPr>
            </a:lvl1pPr>
          </a:lstStyle>
          <a:p>
            <a:r>
              <a:rPr lang="en-US" dirty="0"/>
              <a:t>Click to edit Master title style</a:t>
            </a:r>
            <a:endParaRPr lang="en-IN" dirty="0"/>
          </a:p>
        </p:txBody>
      </p:sp>
      <p:sp>
        <p:nvSpPr>
          <p:cNvPr id="3" name="Content Placeholder 2">
            <a:extLst>
              <a:ext uri="{FF2B5EF4-FFF2-40B4-BE49-F238E27FC236}">
                <a16:creationId xmlns:a16="http://schemas.microsoft.com/office/drawing/2014/main" id="{E2FDBC9B-2FB3-4BE4-A7DA-4FDC5836C1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Footer Placeholder 4">
            <a:extLst>
              <a:ext uri="{FF2B5EF4-FFF2-40B4-BE49-F238E27FC236}">
                <a16:creationId xmlns:a16="http://schemas.microsoft.com/office/drawing/2014/main" id="{88ACC5C7-5A5D-4CE1-8700-29AC9D851E95}"/>
              </a:ext>
            </a:extLst>
          </p:cNvPr>
          <p:cNvSpPr>
            <a:spLocks noGrp="1"/>
          </p:cNvSpPr>
          <p:nvPr>
            <p:ph type="ftr" sz="quarter" idx="11"/>
          </p:nvPr>
        </p:nvSpPr>
        <p:spPr>
          <a:xfrm>
            <a:off x="0" y="6446837"/>
            <a:ext cx="7772400" cy="411163"/>
          </a:xfrm>
          <a:solidFill>
            <a:srgbClr val="002060"/>
          </a:solidFill>
        </p:spPr>
        <p:txBody>
          <a:bodyPr/>
          <a:lstStyle>
            <a:lvl1pPr algn="l">
              <a:defRPr sz="1800" b="1">
                <a:solidFill>
                  <a:schemeClr val="bg1"/>
                </a:solidFill>
              </a:defRPr>
            </a:lvl1pPr>
          </a:lstStyle>
          <a:p>
            <a:r>
              <a:rPr lang="en-IN"/>
              <a:t>Dept. of CSE, SVIT</a:t>
            </a:r>
            <a:endParaRPr lang="en-IN" dirty="0"/>
          </a:p>
        </p:txBody>
      </p:sp>
      <p:sp>
        <p:nvSpPr>
          <p:cNvPr id="6" name="Slide Number Placeholder 5">
            <a:extLst>
              <a:ext uri="{FF2B5EF4-FFF2-40B4-BE49-F238E27FC236}">
                <a16:creationId xmlns:a16="http://schemas.microsoft.com/office/drawing/2014/main" id="{E17B619E-DE02-4C3F-ADC5-8F4B437C60FE}"/>
              </a:ext>
            </a:extLst>
          </p:cNvPr>
          <p:cNvSpPr>
            <a:spLocks noGrp="1"/>
          </p:cNvSpPr>
          <p:nvPr>
            <p:ph type="sldNum" sz="quarter" idx="12"/>
          </p:nvPr>
        </p:nvSpPr>
        <p:spPr>
          <a:xfrm>
            <a:off x="7772400" y="6446837"/>
            <a:ext cx="4419600" cy="411163"/>
          </a:xfrm>
          <a:solidFill>
            <a:srgbClr val="002060"/>
          </a:solidFill>
        </p:spPr>
        <p:txBody>
          <a:bodyPr/>
          <a:lstStyle>
            <a:lvl1pPr>
              <a:defRPr sz="1800" b="1">
                <a:solidFill>
                  <a:schemeClr val="bg1"/>
                </a:solidFill>
              </a:defRPr>
            </a:lvl1pPr>
          </a:lstStyle>
          <a:p>
            <a:fld id="{249020A1-FA28-4834-83A8-C0CE35CB1668}" type="slidenum">
              <a:rPr lang="en-IN" smtClean="0"/>
              <a:pPr/>
              <a:t>‹#›</a:t>
            </a:fld>
            <a:endParaRPr lang="en-IN" dirty="0"/>
          </a:p>
        </p:txBody>
      </p:sp>
      <p:pic>
        <p:nvPicPr>
          <p:cNvPr id="7" name="Picture 6">
            <a:extLst>
              <a:ext uri="{FF2B5EF4-FFF2-40B4-BE49-F238E27FC236}">
                <a16:creationId xmlns:a16="http://schemas.microsoft.com/office/drawing/2014/main" id="{39AE4EA0-C07F-4484-8A5E-8DECE541424A}"/>
              </a:ext>
            </a:extLst>
          </p:cNvPr>
          <p:cNvPicPr>
            <a:picLocks noChangeAspect="1"/>
          </p:cNvPicPr>
          <p:nvPr userDrawn="1"/>
        </p:nvPicPr>
        <p:blipFill>
          <a:blip r:embed="rId2" cstate="print"/>
          <a:stretch>
            <a:fillRect/>
          </a:stretch>
        </p:blipFill>
        <p:spPr>
          <a:xfrm>
            <a:off x="10963372" y="17864"/>
            <a:ext cx="1159497" cy="1159497"/>
          </a:xfrm>
          <a:prstGeom prst="rect">
            <a:avLst/>
          </a:prstGeom>
        </p:spPr>
      </p:pic>
    </p:spTree>
    <p:extLst>
      <p:ext uri="{BB962C8B-B14F-4D97-AF65-F5344CB8AC3E}">
        <p14:creationId xmlns:p14="http://schemas.microsoft.com/office/powerpoint/2010/main" val="2609495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C7B8B-A95E-44F4-98E3-52A4CC934E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FD86949-633E-495F-A44C-F1DD1F62EE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C6BA20-1C32-4000-92DA-DF5FD0AA6F27}"/>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576E4997-46FC-4684-94AC-02F6DC51350F}"/>
              </a:ext>
            </a:extLst>
          </p:cNvPr>
          <p:cNvSpPr>
            <a:spLocks noGrp="1"/>
          </p:cNvSpPr>
          <p:nvPr>
            <p:ph type="ftr" sz="quarter" idx="11"/>
          </p:nvPr>
        </p:nvSpPr>
        <p:spPr/>
        <p:txBody>
          <a:bodyPr/>
          <a:lstStyle/>
          <a:p>
            <a:r>
              <a:rPr lang="en-IN"/>
              <a:t>Dept. of CSE, SVIT</a:t>
            </a:r>
          </a:p>
        </p:txBody>
      </p:sp>
      <p:sp>
        <p:nvSpPr>
          <p:cNvPr id="6" name="Slide Number Placeholder 5">
            <a:extLst>
              <a:ext uri="{FF2B5EF4-FFF2-40B4-BE49-F238E27FC236}">
                <a16:creationId xmlns:a16="http://schemas.microsoft.com/office/drawing/2014/main" id="{5B7EA950-E410-4B54-BE05-DCDD3312FFFF}"/>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4081746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E01E6-BF65-4C34-B3A6-B659CD689CA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81F2C33-3767-472F-BD45-991A54F002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53C4111-77F7-4E9C-B8E3-5CE2E94450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4FF7538-8C03-4803-89A2-1FC2D816AF1B}"/>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B1A8EFBA-6E65-47FD-8613-44C349DC35FA}"/>
              </a:ext>
            </a:extLst>
          </p:cNvPr>
          <p:cNvSpPr>
            <a:spLocks noGrp="1"/>
          </p:cNvSpPr>
          <p:nvPr>
            <p:ph type="ftr" sz="quarter" idx="11"/>
          </p:nvPr>
        </p:nvSpPr>
        <p:spPr/>
        <p:txBody>
          <a:bodyPr/>
          <a:lstStyle/>
          <a:p>
            <a:r>
              <a:rPr lang="en-IN"/>
              <a:t>Dept. of CSE, SVIT</a:t>
            </a:r>
          </a:p>
        </p:txBody>
      </p:sp>
      <p:sp>
        <p:nvSpPr>
          <p:cNvPr id="7" name="Slide Number Placeholder 6">
            <a:extLst>
              <a:ext uri="{FF2B5EF4-FFF2-40B4-BE49-F238E27FC236}">
                <a16:creationId xmlns:a16="http://schemas.microsoft.com/office/drawing/2014/main" id="{6A309E1D-F164-4F4A-AD29-3BC8FE19B7E5}"/>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71740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1170-35B2-40DF-8350-8A5396985F2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2E02EE6-5BF9-4F22-98EC-A61443BFC1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59CD52-4212-42DE-AE16-2734A0881D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293CEA6-8B0E-4018-848E-D06DA419FF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ECF992-E8BA-4F32-9F21-B79AFA8E61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6820D55-DB61-4C02-8EA9-9CD390A2A925}"/>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FE20A79F-9EB1-4C8B-A060-8D2A0033ED96}"/>
              </a:ext>
            </a:extLst>
          </p:cNvPr>
          <p:cNvSpPr>
            <a:spLocks noGrp="1"/>
          </p:cNvSpPr>
          <p:nvPr>
            <p:ph type="ftr" sz="quarter" idx="11"/>
          </p:nvPr>
        </p:nvSpPr>
        <p:spPr/>
        <p:txBody>
          <a:bodyPr/>
          <a:lstStyle/>
          <a:p>
            <a:r>
              <a:rPr lang="en-IN"/>
              <a:t>Dept. of CSE, SVIT</a:t>
            </a:r>
          </a:p>
        </p:txBody>
      </p:sp>
      <p:sp>
        <p:nvSpPr>
          <p:cNvPr id="9" name="Slide Number Placeholder 8">
            <a:extLst>
              <a:ext uri="{FF2B5EF4-FFF2-40B4-BE49-F238E27FC236}">
                <a16:creationId xmlns:a16="http://schemas.microsoft.com/office/drawing/2014/main" id="{4355B576-5575-4E69-B6E4-9E57B9D2F829}"/>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3479328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94C7-1299-445A-AA80-727CB5D7746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BAFEBB1-AB4E-4C11-8BF5-42780D7191F1}"/>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7B09B511-6F76-4915-B1AF-732BCED70E7E}"/>
              </a:ext>
            </a:extLst>
          </p:cNvPr>
          <p:cNvSpPr>
            <a:spLocks noGrp="1"/>
          </p:cNvSpPr>
          <p:nvPr>
            <p:ph type="ftr" sz="quarter" idx="11"/>
          </p:nvPr>
        </p:nvSpPr>
        <p:spPr/>
        <p:txBody>
          <a:bodyPr/>
          <a:lstStyle/>
          <a:p>
            <a:r>
              <a:rPr lang="en-IN"/>
              <a:t>Dept. of CSE, SVIT</a:t>
            </a:r>
          </a:p>
        </p:txBody>
      </p:sp>
      <p:sp>
        <p:nvSpPr>
          <p:cNvPr id="5" name="Slide Number Placeholder 4">
            <a:extLst>
              <a:ext uri="{FF2B5EF4-FFF2-40B4-BE49-F238E27FC236}">
                <a16:creationId xmlns:a16="http://schemas.microsoft.com/office/drawing/2014/main" id="{4F192E34-F782-4D15-B759-B5497A8BF2D5}"/>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306822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05FB1B-DD29-4A04-8996-FF05D89AF18F}"/>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08A97D2F-E2A4-438D-A067-1493B899029D}"/>
              </a:ext>
            </a:extLst>
          </p:cNvPr>
          <p:cNvSpPr>
            <a:spLocks noGrp="1"/>
          </p:cNvSpPr>
          <p:nvPr>
            <p:ph type="ftr" sz="quarter" idx="11"/>
          </p:nvPr>
        </p:nvSpPr>
        <p:spPr/>
        <p:txBody>
          <a:bodyPr/>
          <a:lstStyle/>
          <a:p>
            <a:r>
              <a:rPr lang="en-IN"/>
              <a:t>Dept. of CSE, SVIT</a:t>
            </a:r>
          </a:p>
        </p:txBody>
      </p:sp>
      <p:sp>
        <p:nvSpPr>
          <p:cNvPr id="4" name="Slide Number Placeholder 3">
            <a:extLst>
              <a:ext uri="{FF2B5EF4-FFF2-40B4-BE49-F238E27FC236}">
                <a16:creationId xmlns:a16="http://schemas.microsoft.com/office/drawing/2014/main" id="{82312123-8F85-4A48-9CA6-85E9B39ECE20}"/>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666982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EA615-E99F-4022-8C4A-E6A08ACB43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14442B3-6064-406D-9F3F-50D9E09533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52191BC-0005-4884-BCCC-5A71C16FEA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EEEA7A-68E2-4B62-A1FA-1FEAA4DFB6DA}"/>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06DBF939-FF8D-453F-9C7E-3F780B57F398}"/>
              </a:ext>
            </a:extLst>
          </p:cNvPr>
          <p:cNvSpPr>
            <a:spLocks noGrp="1"/>
          </p:cNvSpPr>
          <p:nvPr>
            <p:ph type="ftr" sz="quarter" idx="11"/>
          </p:nvPr>
        </p:nvSpPr>
        <p:spPr/>
        <p:txBody>
          <a:bodyPr/>
          <a:lstStyle/>
          <a:p>
            <a:r>
              <a:rPr lang="en-IN"/>
              <a:t>Dept. of CSE, SVIT</a:t>
            </a:r>
          </a:p>
        </p:txBody>
      </p:sp>
      <p:sp>
        <p:nvSpPr>
          <p:cNvPr id="7" name="Slide Number Placeholder 6">
            <a:extLst>
              <a:ext uri="{FF2B5EF4-FFF2-40B4-BE49-F238E27FC236}">
                <a16:creationId xmlns:a16="http://schemas.microsoft.com/office/drawing/2014/main" id="{D6A5CE44-831B-4CE4-AD71-4FC7845DD3A3}"/>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187039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8A633-FF1A-4A86-A554-A6866ECC67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B53D6D8-2C0B-4D5F-A538-5C4283B768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a:extLst>
              <a:ext uri="{FF2B5EF4-FFF2-40B4-BE49-F238E27FC236}">
                <a16:creationId xmlns:a16="http://schemas.microsoft.com/office/drawing/2014/main" id="{2751E03C-A71C-4EDF-9F0C-AADD5BFFF1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FB9132-2CBC-4D34-B53D-FF70E594F93F}"/>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DBC4237C-448B-4DA3-AE9C-AE059EAB5FBE}"/>
              </a:ext>
            </a:extLst>
          </p:cNvPr>
          <p:cNvSpPr>
            <a:spLocks noGrp="1"/>
          </p:cNvSpPr>
          <p:nvPr>
            <p:ph type="ftr" sz="quarter" idx="11"/>
          </p:nvPr>
        </p:nvSpPr>
        <p:spPr/>
        <p:txBody>
          <a:bodyPr/>
          <a:lstStyle/>
          <a:p>
            <a:r>
              <a:rPr lang="en-IN"/>
              <a:t>Dept. of CSE, SVIT</a:t>
            </a:r>
          </a:p>
        </p:txBody>
      </p:sp>
      <p:sp>
        <p:nvSpPr>
          <p:cNvPr id="7" name="Slide Number Placeholder 6">
            <a:extLst>
              <a:ext uri="{FF2B5EF4-FFF2-40B4-BE49-F238E27FC236}">
                <a16:creationId xmlns:a16="http://schemas.microsoft.com/office/drawing/2014/main" id="{341FD285-1884-4757-A659-7563E433770D}"/>
              </a:ext>
            </a:extLst>
          </p:cNvPr>
          <p:cNvSpPr>
            <a:spLocks noGrp="1"/>
          </p:cNvSpPr>
          <p:nvPr>
            <p:ph type="sldNum" sz="quarter" idx="12"/>
          </p:nvPr>
        </p:nvSpPr>
        <p:spPr/>
        <p:txBody>
          <a:bodyPr/>
          <a:lstStyle/>
          <a:p>
            <a:fld id="{249020A1-FA28-4834-83A8-C0CE35CB1668}" type="slidenum">
              <a:rPr lang="en-IN" smtClean="0"/>
              <a:pPr/>
              <a:t>‹#›</a:t>
            </a:fld>
            <a:endParaRPr lang="en-IN"/>
          </a:p>
        </p:txBody>
      </p:sp>
    </p:spTree>
    <p:extLst>
      <p:ext uri="{BB962C8B-B14F-4D97-AF65-F5344CB8AC3E}">
        <p14:creationId xmlns:p14="http://schemas.microsoft.com/office/powerpoint/2010/main" val="288930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CE65F1-B7B2-4401-8D3E-90BA7FBB99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E5F2DFA-53EC-4E58-9868-0D1C5941EB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21C156-921C-4B6C-B347-41C3EBCE1A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id="{ED741EB9-BE5B-4FCE-8459-60A68128D7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Dept. of CSE, SVIT</a:t>
            </a:r>
          </a:p>
        </p:txBody>
      </p:sp>
      <p:sp>
        <p:nvSpPr>
          <p:cNvPr id="6" name="Slide Number Placeholder 5">
            <a:extLst>
              <a:ext uri="{FF2B5EF4-FFF2-40B4-BE49-F238E27FC236}">
                <a16:creationId xmlns:a16="http://schemas.microsoft.com/office/drawing/2014/main" id="{903264B3-BCAF-4423-B5AB-31245A719D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9020A1-FA28-4834-83A8-C0CE35CB1668}" type="slidenum">
              <a:rPr lang="en-IN" smtClean="0"/>
              <a:pPr/>
              <a:t>‹#›</a:t>
            </a:fld>
            <a:endParaRPr lang="en-IN"/>
          </a:p>
        </p:txBody>
      </p:sp>
    </p:spTree>
    <p:extLst>
      <p:ext uri="{BB962C8B-B14F-4D97-AF65-F5344CB8AC3E}">
        <p14:creationId xmlns:p14="http://schemas.microsoft.com/office/powerpoint/2010/main" val="1672401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sciencedirect.com/topics/agricultural-and-biological-sciences/neural-network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9D11E-1799-45FA-B0C6-7D6F2A6E14BC}"/>
              </a:ext>
            </a:extLst>
          </p:cNvPr>
          <p:cNvSpPr>
            <a:spLocks noGrp="1"/>
          </p:cNvSpPr>
          <p:nvPr>
            <p:ph type="ctrTitle"/>
          </p:nvPr>
        </p:nvSpPr>
        <p:spPr>
          <a:xfrm>
            <a:off x="-2" y="690637"/>
            <a:ext cx="12192000" cy="913827"/>
          </a:xfrm>
        </p:spPr>
        <p:txBody>
          <a:bodyPr>
            <a:normAutofit/>
          </a:bodyPr>
          <a:lstStyle/>
          <a:p>
            <a:r>
              <a:rPr lang="en-IN" sz="3600" b="1" dirty="0">
                <a:ln w="22225">
                  <a:solidFill>
                    <a:srgbClr val="C00000"/>
                  </a:solidFill>
                  <a:prstDash val="solid"/>
                </a:ln>
                <a:solidFill>
                  <a:srgbClr val="C00000"/>
                </a:solidFill>
              </a:rPr>
              <a:t>SAI VIDYA INSTITUTE OF TECHNOLOGY</a:t>
            </a:r>
            <a:endParaRPr lang="en-IN" sz="4400" b="1" dirty="0">
              <a:ln w="22225">
                <a:solidFill>
                  <a:srgbClr val="C00000"/>
                </a:solidFill>
                <a:prstDash val="solid"/>
              </a:ln>
              <a:solidFill>
                <a:srgbClr val="C00000"/>
              </a:solidFill>
            </a:endParaRPr>
          </a:p>
        </p:txBody>
      </p:sp>
      <p:sp>
        <p:nvSpPr>
          <p:cNvPr id="3" name="Subtitle 2">
            <a:extLst>
              <a:ext uri="{FF2B5EF4-FFF2-40B4-BE49-F238E27FC236}">
                <a16:creationId xmlns:a16="http://schemas.microsoft.com/office/drawing/2014/main" id="{EB23C6C5-176A-4DB9-B1BC-D6B06ED95008}"/>
              </a:ext>
            </a:extLst>
          </p:cNvPr>
          <p:cNvSpPr>
            <a:spLocks noGrp="1"/>
          </p:cNvSpPr>
          <p:nvPr>
            <p:ph type="subTitle" idx="1"/>
          </p:nvPr>
        </p:nvSpPr>
        <p:spPr>
          <a:xfrm>
            <a:off x="1523998" y="1571090"/>
            <a:ext cx="9144000" cy="461499"/>
          </a:xfrm>
        </p:spPr>
        <p:txBody>
          <a:bodyPr>
            <a:normAutofit/>
          </a:bodyPr>
          <a:lstStyle/>
          <a:p>
            <a:r>
              <a:rPr lang="en-IN" b="1" dirty="0" err="1"/>
              <a:t>Rajanukunte</a:t>
            </a:r>
            <a:r>
              <a:rPr lang="en-IN" b="1" dirty="0"/>
              <a:t>, Bengaluru - 560064</a:t>
            </a:r>
          </a:p>
        </p:txBody>
      </p:sp>
      <p:pic>
        <p:nvPicPr>
          <p:cNvPr id="4" name="Picture 3">
            <a:extLst>
              <a:ext uri="{FF2B5EF4-FFF2-40B4-BE49-F238E27FC236}">
                <a16:creationId xmlns:a16="http://schemas.microsoft.com/office/drawing/2014/main" id="{C1D09AB7-3A51-47CD-BC5E-AFF1EE385645}"/>
              </a:ext>
            </a:extLst>
          </p:cNvPr>
          <p:cNvPicPr>
            <a:picLocks noChangeAspect="1"/>
          </p:cNvPicPr>
          <p:nvPr/>
        </p:nvPicPr>
        <p:blipFill>
          <a:blip r:embed="rId2" cstate="print"/>
          <a:stretch>
            <a:fillRect/>
          </a:stretch>
        </p:blipFill>
        <p:spPr>
          <a:xfrm>
            <a:off x="5531776" y="2080068"/>
            <a:ext cx="1128447" cy="1128447"/>
          </a:xfrm>
          <a:prstGeom prst="rect">
            <a:avLst/>
          </a:prstGeom>
        </p:spPr>
      </p:pic>
      <p:sp>
        <p:nvSpPr>
          <p:cNvPr id="5" name="TextBox 4">
            <a:extLst>
              <a:ext uri="{FF2B5EF4-FFF2-40B4-BE49-F238E27FC236}">
                <a16:creationId xmlns:a16="http://schemas.microsoft.com/office/drawing/2014/main" id="{FACE4605-4953-4CBB-B635-0B0762C43748}"/>
              </a:ext>
            </a:extLst>
          </p:cNvPr>
          <p:cNvSpPr txBox="1"/>
          <p:nvPr/>
        </p:nvSpPr>
        <p:spPr>
          <a:xfrm>
            <a:off x="2395977" y="3654928"/>
            <a:ext cx="7400042" cy="830997"/>
          </a:xfrm>
          <a:prstGeom prst="rect">
            <a:avLst/>
          </a:prstGeom>
          <a:noFill/>
        </p:spPr>
        <p:txBody>
          <a:bodyPr wrap="square" rtlCol="0">
            <a:spAutoFit/>
          </a:bodyPr>
          <a:lstStyle/>
          <a:p>
            <a:pPr algn="ctr"/>
            <a:r>
              <a:rPr lang="en-US" sz="2400" b="1" i="0" u="none" strike="noStrike" dirty="0">
                <a:solidFill>
                  <a:srgbClr val="002060"/>
                </a:solidFill>
                <a:effectLst/>
                <a:latin typeface="Calibri" panose="020F0502020204030204" pitchFamily="34" charset="0"/>
              </a:rPr>
              <a:t>QUALITY ANALYSIS AND SHELF-LIFE PREDICTION OF FRUITS AND VEGETABLES USING DEEP LEARNING</a:t>
            </a:r>
            <a:endParaRPr lang="en-IN" sz="5400" b="1" dirty="0">
              <a:solidFill>
                <a:srgbClr val="002060"/>
              </a:solidFill>
            </a:endParaRPr>
          </a:p>
        </p:txBody>
      </p:sp>
      <p:sp>
        <p:nvSpPr>
          <p:cNvPr id="6" name="TextBox 5">
            <a:extLst>
              <a:ext uri="{FF2B5EF4-FFF2-40B4-BE49-F238E27FC236}">
                <a16:creationId xmlns:a16="http://schemas.microsoft.com/office/drawing/2014/main" id="{842CF2DE-BB0C-4F8A-A1B5-9C68C76566B8}"/>
              </a:ext>
            </a:extLst>
          </p:cNvPr>
          <p:cNvSpPr txBox="1"/>
          <p:nvPr/>
        </p:nvSpPr>
        <p:spPr>
          <a:xfrm>
            <a:off x="188536" y="4724786"/>
            <a:ext cx="4506012" cy="1938992"/>
          </a:xfrm>
          <a:prstGeom prst="rect">
            <a:avLst/>
          </a:prstGeom>
          <a:noFill/>
        </p:spPr>
        <p:txBody>
          <a:bodyPr wrap="square" rtlCol="0">
            <a:spAutoFit/>
          </a:bodyPr>
          <a:lstStyle/>
          <a:p>
            <a:pPr algn="ctr" rtl="0">
              <a:spcBef>
                <a:spcPts val="0"/>
              </a:spcBef>
              <a:spcAft>
                <a:spcPts val="0"/>
              </a:spcAft>
            </a:pPr>
            <a:r>
              <a:rPr lang="en-US" sz="2400" b="1" i="0" u="none" strike="noStrike" dirty="0">
                <a:solidFill>
                  <a:srgbClr val="002060"/>
                </a:solidFill>
                <a:effectLst/>
                <a:latin typeface="Calibri" panose="020F0502020204030204" pitchFamily="34" charset="0"/>
              </a:rPr>
              <a:t>By</a:t>
            </a:r>
            <a:endParaRPr lang="en-US" sz="3200" b="0" dirty="0">
              <a:effectLst/>
            </a:endParaRPr>
          </a:p>
          <a:p>
            <a:pPr algn="ctr" rtl="0">
              <a:spcBef>
                <a:spcPts val="0"/>
              </a:spcBef>
              <a:spcAft>
                <a:spcPts val="0"/>
              </a:spcAft>
            </a:pPr>
            <a:r>
              <a:rPr lang="en-US" sz="2400" b="1" i="0" u="none" strike="noStrike" dirty="0">
                <a:solidFill>
                  <a:srgbClr val="002060"/>
                </a:solidFill>
                <a:effectLst/>
                <a:latin typeface="Calibri" panose="020F0502020204030204" pitchFamily="34" charset="0"/>
              </a:rPr>
              <a:t>Vaishnavi A               1VA18CS053</a:t>
            </a:r>
            <a:endParaRPr lang="en-US" sz="3200" b="0" dirty="0">
              <a:effectLst/>
            </a:endParaRPr>
          </a:p>
          <a:p>
            <a:pPr algn="ctr" rtl="0">
              <a:spcBef>
                <a:spcPts val="0"/>
              </a:spcBef>
              <a:spcAft>
                <a:spcPts val="0"/>
              </a:spcAft>
            </a:pPr>
            <a:r>
              <a:rPr lang="en-US" sz="2400" b="1" i="0" u="none" strike="noStrike" dirty="0">
                <a:solidFill>
                  <a:srgbClr val="002060"/>
                </a:solidFill>
                <a:effectLst/>
                <a:latin typeface="Calibri" panose="020F0502020204030204" pitchFamily="34" charset="0"/>
              </a:rPr>
              <a:t>Santhosh K                1VA18CS039</a:t>
            </a:r>
            <a:endParaRPr lang="en-US" sz="3200" b="0" dirty="0">
              <a:effectLst/>
            </a:endParaRPr>
          </a:p>
          <a:p>
            <a:pPr algn="ctr" rtl="0">
              <a:spcBef>
                <a:spcPts val="0"/>
              </a:spcBef>
              <a:spcAft>
                <a:spcPts val="0"/>
              </a:spcAft>
            </a:pPr>
            <a:r>
              <a:rPr lang="en-US" sz="2400" b="1" i="0" u="none" strike="noStrike" dirty="0">
                <a:solidFill>
                  <a:srgbClr val="002060"/>
                </a:solidFill>
                <a:effectLst/>
                <a:latin typeface="Calibri" panose="020F0502020204030204" pitchFamily="34" charset="0"/>
              </a:rPr>
              <a:t>Suhas M                     1VA18CS048</a:t>
            </a:r>
            <a:endParaRPr lang="en-US" sz="3200" b="0" dirty="0">
              <a:effectLst/>
            </a:endParaRPr>
          </a:p>
          <a:p>
            <a:pPr algn="ctr" rtl="0">
              <a:spcBef>
                <a:spcPts val="0"/>
              </a:spcBef>
              <a:spcAft>
                <a:spcPts val="0"/>
              </a:spcAft>
            </a:pPr>
            <a:r>
              <a:rPr lang="en-US" sz="2400" b="1" i="0" u="none" strike="noStrike" dirty="0">
                <a:solidFill>
                  <a:srgbClr val="002060"/>
                </a:solidFill>
                <a:effectLst/>
                <a:latin typeface="Calibri" panose="020F0502020204030204" pitchFamily="34" charset="0"/>
              </a:rPr>
              <a:t>Tejas Manu S             1VA18CS052</a:t>
            </a:r>
            <a:endParaRPr lang="en-US" sz="3200" b="0" dirty="0">
              <a:effectLst/>
            </a:endParaRPr>
          </a:p>
        </p:txBody>
      </p:sp>
      <p:sp>
        <p:nvSpPr>
          <p:cNvPr id="7" name="TextBox 6">
            <a:extLst>
              <a:ext uri="{FF2B5EF4-FFF2-40B4-BE49-F238E27FC236}">
                <a16:creationId xmlns:a16="http://schemas.microsoft.com/office/drawing/2014/main" id="{B54F4046-2247-4401-88D7-9C839B401B89}"/>
              </a:ext>
            </a:extLst>
          </p:cNvPr>
          <p:cNvSpPr txBox="1"/>
          <p:nvPr/>
        </p:nvSpPr>
        <p:spPr>
          <a:xfrm>
            <a:off x="7722122" y="5080605"/>
            <a:ext cx="4147794" cy="1323439"/>
          </a:xfrm>
          <a:prstGeom prst="rect">
            <a:avLst/>
          </a:prstGeom>
          <a:noFill/>
        </p:spPr>
        <p:txBody>
          <a:bodyPr wrap="square" rtlCol="0">
            <a:spAutoFit/>
          </a:bodyPr>
          <a:lstStyle/>
          <a:p>
            <a:pPr algn="ctr" rtl="0">
              <a:spcBef>
                <a:spcPts val="0"/>
              </a:spcBef>
              <a:spcAft>
                <a:spcPts val="0"/>
              </a:spcAft>
            </a:pPr>
            <a:r>
              <a:rPr lang="en-US" sz="2000" b="1" i="0" u="none" strike="noStrike" dirty="0">
                <a:solidFill>
                  <a:srgbClr val="002060"/>
                </a:solidFill>
                <a:effectLst/>
                <a:latin typeface="Calibri" panose="020F0502020204030204" pitchFamily="34" charset="0"/>
              </a:rPr>
              <a:t>Under the guidance of</a:t>
            </a:r>
            <a:endParaRPr lang="en-US" sz="2800" b="0" dirty="0">
              <a:effectLst/>
            </a:endParaRPr>
          </a:p>
          <a:p>
            <a:pPr algn="ctr" rtl="0">
              <a:spcBef>
                <a:spcPts val="0"/>
              </a:spcBef>
              <a:spcAft>
                <a:spcPts val="0"/>
              </a:spcAft>
            </a:pPr>
            <a:r>
              <a:rPr lang="en-US" sz="2000" b="1" i="0" u="none" strike="noStrike" dirty="0">
                <a:solidFill>
                  <a:srgbClr val="002060"/>
                </a:solidFill>
                <a:effectLst/>
                <a:latin typeface="Calibri" panose="020F0502020204030204" pitchFamily="34" charset="0"/>
              </a:rPr>
              <a:t>Prof. Kshama S B </a:t>
            </a:r>
            <a:endParaRPr lang="en-US" sz="2800" b="0" dirty="0">
              <a:effectLst/>
            </a:endParaRPr>
          </a:p>
          <a:p>
            <a:pPr algn="ctr" rtl="0">
              <a:spcBef>
                <a:spcPts val="0"/>
              </a:spcBef>
              <a:spcAft>
                <a:spcPts val="0"/>
              </a:spcAft>
            </a:pPr>
            <a:r>
              <a:rPr lang="en-US" sz="2000" b="1" i="0" u="none" strike="noStrike" dirty="0">
                <a:solidFill>
                  <a:srgbClr val="002060"/>
                </a:solidFill>
                <a:effectLst/>
                <a:latin typeface="Calibri" panose="020F0502020204030204" pitchFamily="34" charset="0"/>
              </a:rPr>
              <a:t>Assistant Professor</a:t>
            </a:r>
            <a:endParaRPr lang="en-US" sz="2800" b="0" dirty="0">
              <a:effectLst/>
            </a:endParaRPr>
          </a:p>
          <a:p>
            <a:pPr algn="ctr" rtl="0">
              <a:spcBef>
                <a:spcPts val="0"/>
              </a:spcBef>
              <a:spcAft>
                <a:spcPts val="0"/>
              </a:spcAft>
            </a:pPr>
            <a:r>
              <a:rPr lang="en-US" sz="2000" b="1" i="0" u="none" strike="noStrike" dirty="0">
                <a:solidFill>
                  <a:srgbClr val="002060"/>
                </a:solidFill>
                <a:effectLst/>
                <a:latin typeface="Calibri" panose="020F0502020204030204" pitchFamily="34" charset="0"/>
              </a:rPr>
              <a:t>Computer Science and Engineering</a:t>
            </a:r>
            <a:endParaRPr lang="en-US" sz="2800" b="0" dirty="0">
              <a:effectLst/>
            </a:endParaRPr>
          </a:p>
        </p:txBody>
      </p:sp>
      <p:sp>
        <p:nvSpPr>
          <p:cNvPr id="8" name="TextBox 7">
            <a:extLst>
              <a:ext uri="{FF2B5EF4-FFF2-40B4-BE49-F238E27FC236}">
                <a16:creationId xmlns:a16="http://schemas.microsoft.com/office/drawing/2014/main" id="{3E4D2BB2-F645-4614-9A42-33A44804E7A8}"/>
              </a:ext>
            </a:extLst>
          </p:cNvPr>
          <p:cNvSpPr txBox="1"/>
          <p:nvPr/>
        </p:nvSpPr>
        <p:spPr>
          <a:xfrm>
            <a:off x="188536" y="194222"/>
            <a:ext cx="11849493" cy="707886"/>
          </a:xfrm>
          <a:prstGeom prst="rect">
            <a:avLst/>
          </a:prstGeom>
          <a:noFill/>
        </p:spPr>
        <p:txBody>
          <a:bodyPr wrap="square" rtlCol="0">
            <a:spAutoFit/>
          </a:bodyPr>
          <a:lstStyle/>
          <a:p>
            <a:pPr algn="ctr"/>
            <a:r>
              <a:rPr lang="en-IN" sz="4000" b="1" dirty="0">
                <a:solidFill>
                  <a:srgbClr val="002060"/>
                </a:solidFill>
              </a:rPr>
              <a:t>Department of Computer Science and Engineering</a:t>
            </a:r>
            <a:endParaRPr lang="en-IN" sz="3200" b="1" dirty="0">
              <a:solidFill>
                <a:srgbClr val="002060"/>
              </a:solidFill>
            </a:endParaRPr>
          </a:p>
        </p:txBody>
      </p:sp>
      <p:sp>
        <p:nvSpPr>
          <p:cNvPr id="9" name="Subtitle 2">
            <a:extLst>
              <a:ext uri="{FF2B5EF4-FFF2-40B4-BE49-F238E27FC236}">
                <a16:creationId xmlns:a16="http://schemas.microsoft.com/office/drawing/2014/main" id="{EB23C6C5-176A-4DB9-B1BC-D6B06ED95008}"/>
              </a:ext>
            </a:extLst>
          </p:cNvPr>
          <p:cNvSpPr txBox="1">
            <a:spLocks/>
          </p:cNvSpPr>
          <p:nvPr/>
        </p:nvSpPr>
        <p:spPr>
          <a:xfrm>
            <a:off x="1523998" y="3238340"/>
            <a:ext cx="9144000" cy="46149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IN" b="1" dirty="0"/>
              <a:t>Project Final Phase</a:t>
            </a:r>
          </a:p>
        </p:txBody>
      </p:sp>
      <p:sp>
        <p:nvSpPr>
          <p:cNvPr id="10" name="Footer Placeholder 9"/>
          <p:cNvSpPr>
            <a:spLocks noGrp="1"/>
          </p:cNvSpPr>
          <p:nvPr>
            <p:ph type="ftr" sz="quarter" idx="11"/>
          </p:nvPr>
        </p:nvSpPr>
        <p:spPr/>
        <p:txBody>
          <a:bodyPr/>
          <a:lstStyle/>
          <a:p>
            <a:r>
              <a:rPr lang="en-IN"/>
              <a:t>Dept. of CSE, SVIT</a:t>
            </a:r>
          </a:p>
        </p:txBody>
      </p:sp>
      <p:sp>
        <p:nvSpPr>
          <p:cNvPr id="11" name="Slide Number Placeholder 10"/>
          <p:cNvSpPr>
            <a:spLocks noGrp="1"/>
          </p:cNvSpPr>
          <p:nvPr>
            <p:ph type="sldNum" sz="quarter" idx="12"/>
          </p:nvPr>
        </p:nvSpPr>
        <p:spPr/>
        <p:txBody>
          <a:bodyPr/>
          <a:lstStyle/>
          <a:p>
            <a:fld id="{249020A1-FA28-4834-83A8-C0CE35CB1668}" type="slidenum">
              <a:rPr lang="en-IN" smtClean="0"/>
              <a:pPr/>
              <a:t>1</a:t>
            </a:fld>
            <a:endParaRPr lang="en-IN"/>
          </a:p>
        </p:txBody>
      </p:sp>
    </p:spTree>
    <p:extLst>
      <p:ext uri="{BB962C8B-B14F-4D97-AF65-F5344CB8AC3E}">
        <p14:creationId xmlns:p14="http://schemas.microsoft.com/office/powerpoint/2010/main" val="37932779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8"/>
          <p:cNvSpPr txBox="1">
            <a:spLocks noGrp="1"/>
          </p:cNvSpPr>
          <p:nvPr>
            <p:ph type="title"/>
          </p:nvPr>
        </p:nvSpPr>
        <p:spPr>
          <a:xfrm>
            <a:off x="0" y="242570"/>
            <a:ext cx="11116310" cy="843915"/>
          </a:xfrm>
          <a:prstGeom prst="rect">
            <a:avLst/>
          </a:prstGeom>
          <a:solidFill>
            <a:srgbClr val="002060"/>
          </a:solid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Calibri"/>
              <a:buNone/>
            </a:pPr>
            <a:r>
              <a:rPr lang="en-US" b="1" dirty="0">
                <a:solidFill>
                  <a:schemeClr val="lt1"/>
                </a:solidFill>
              </a:rPr>
              <a:t>SYSTEM METHODOLOGY</a:t>
            </a:r>
            <a:endParaRPr b="1" dirty="0">
              <a:solidFill>
                <a:schemeClr val="lt1"/>
              </a:solidFill>
            </a:endParaRPr>
          </a:p>
        </p:txBody>
      </p:sp>
      <p:pic>
        <p:nvPicPr>
          <p:cNvPr id="231" name="Google Shape;231;p8"/>
          <p:cNvPicPr preferRelativeResize="0"/>
          <p:nvPr/>
        </p:nvPicPr>
        <p:blipFill rotWithShape="1">
          <a:blip r:embed="rId3">
            <a:alphaModFix/>
          </a:blip>
          <a:srcRect/>
          <a:stretch/>
        </p:blipFill>
        <p:spPr>
          <a:xfrm>
            <a:off x="11117035" y="11809"/>
            <a:ext cx="1074965" cy="1074965"/>
          </a:xfrm>
          <a:prstGeom prst="rect">
            <a:avLst/>
          </a:prstGeom>
          <a:noFill/>
          <a:ln>
            <a:noFill/>
          </a:ln>
        </p:spPr>
      </p:pic>
      <p:sp>
        <p:nvSpPr>
          <p:cNvPr id="232" name="Google Shape;232;p8"/>
          <p:cNvSpPr txBox="1"/>
          <p:nvPr/>
        </p:nvSpPr>
        <p:spPr>
          <a:xfrm>
            <a:off x="0" y="6538912"/>
            <a:ext cx="12192000" cy="369332"/>
          </a:xfrm>
          <a:prstGeom prst="rect">
            <a:avLst/>
          </a:prstGeom>
          <a:solidFill>
            <a:srgbClr val="00206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Dept. of CSE, SVIT                                                                                                                                                                                     </a:t>
            </a:r>
            <a:fld id="{00000000-1234-1234-1234-123412341234}" type="slidenum">
              <a:rPr lang="en-US" sz="1800">
                <a:solidFill>
                  <a:schemeClr val="lt1"/>
                </a:solidFill>
                <a:latin typeface="Calibri"/>
                <a:ea typeface="Calibri"/>
                <a:cs typeface="Calibri"/>
                <a:sym typeface="Calibri"/>
              </a:rPr>
              <a:t>10</a:t>
            </a:fld>
            <a:endParaRPr sz="1800">
              <a:solidFill>
                <a:schemeClr val="lt1"/>
              </a:solidFill>
              <a:latin typeface="Calibri"/>
              <a:ea typeface="Calibri"/>
              <a:cs typeface="Calibri"/>
              <a:sym typeface="Calibri"/>
            </a:endParaRPr>
          </a:p>
        </p:txBody>
      </p:sp>
      <p:pic>
        <p:nvPicPr>
          <p:cNvPr id="1026" name="Picture 2">
            <a:extLst>
              <a:ext uri="{FF2B5EF4-FFF2-40B4-BE49-F238E27FC236}">
                <a16:creationId xmlns:a16="http://schemas.microsoft.com/office/drawing/2014/main" id="{97B416AC-9B00-453D-8F79-1445708C47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6310"/>
          <a:stretch>
            <a:fillRect/>
          </a:stretch>
        </p:blipFill>
        <p:spPr bwMode="auto">
          <a:xfrm>
            <a:off x="2355850" y="1317246"/>
            <a:ext cx="7480300" cy="5191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g1119cb191db_3_13"/>
          <p:cNvSpPr txBox="1">
            <a:spLocks noGrp="1"/>
          </p:cNvSpPr>
          <p:nvPr>
            <p:ph type="title"/>
          </p:nvPr>
        </p:nvSpPr>
        <p:spPr>
          <a:xfrm>
            <a:off x="88775" y="225575"/>
            <a:ext cx="9908700" cy="844200"/>
          </a:xfrm>
          <a:prstGeom prst="rect">
            <a:avLst/>
          </a:prstGeom>
          <a:solidFill>
            <a:srgbClr val="002060"/>
          </a:solid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Calibri"/>
              <a:buNone/>
            </a:pPr>
            <a:r>
              <a:rPr lang="en-US" dirty="0">
                <a:solidFill>
                  <a:schemeClr val="lt1"/>
                </a:solidFill>
              </a:rPr>
              <a:t>FLOWCHART</a:t>
            </a:r>
            <a:endParaRPr b="1" dirty="0">
              <a:solidFill>
                <a:schemeClr val="lt1"/>
              </a:solidFill>
            </a:endParaRPr>
          </a:p>
        </p:txBody>
      </p:sp>
      <p:pic>
        <p:nvPicPr>
          <p:cNvPr id="307" name="Google Shape;307;g1119cb191db_3_13"/>
          <p:cNvPicPr preferRelativeResize="0"/>
          <p:nvPr/>
        </p:nvPicPr>
        <p:blipFill rotWithShape="1">
          <a:blip r:embed="rId3">
            <a:alphaModFix/>
          </a:blip>
          <a:srcRect/>
          <a:stretch/>
        </p:blipFill>
        <p:spPr>
          <a:xfrm>
            <a:off x="11117035" y="11809"/>
            <a:ext cx="1074965" cy="1074965"/>
          </a:xfrm>
          <a:prstGeom prst="rect">
            <a:avLst/>
          </a:prstGeom>
          <a:noFill/>
          <a:ln>
            <a:noFill/>
          </a:ln>
        </p:spPr>
      </p:pic>
      <p:sp>
        <p:nvSpPr>
          <p:cNvPr id="308" name="Google Shape;308;g1119cb191db_3_13"/>
          <p:cNvSpPr txBox="1"/>
          <p:nvPr/>
        </p:nvSpPr>
        <p:spPr>
          <a:xfrm>
            <a:off x="0" y="6538912"/>
            <a:ext cx="12192000" cy="369300"/>
          </a:xfrm>
          <a:prstGeom prst="rect">
            <a:avLst/>
          </a:prstGeom>
          <a:solidFill>
            <a:srgbClr val="00206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Dept. of CSE, SVIT                                                                                                                                                                                     </a:t>
            </a:r>
            <a:fld id="{00000000-1234-1234-1234-123412341234}" type="slidenum">
              <a:rPr lang="en-US" sz="1800">
                <a:solidFill>
                  <a:schemeClr val="lt1"/>
                </a:solidFill>
                <a:latin typeface="Calibri"/>
                <a:ea typeface="Calibri"/>
                <a:cs typeface="Calibri"/>
                <a:sym typeface="Calibri"/>
              </a:rPr>
              <a:t>11</a:t>
            </a:fld>
            <a:endParaRPr sz="1800">
              <a:solidFill>
                <a:schemeClr val="lt1"/>
              </a:solidFill>
              <a:latin typeface="Calibri"/>
              <a:ea typeface="Calibri"/>
              <a:cs typeface="Calibri"/>
              <a:sym typeface="Calibri"/>
            </a:endParaRPr>
          </a:p>
        </p:txBody>
      </p:sp>
      <p:pic>
        <p:nvPicPr>
          <p:cNvPr id="2050" name="Picture 2">
            <a:extLst>
              <a:ext uri="{FF2B5EF4-FFF2-40B4-BE49-F238E27FC236}">
                <a16:creationId xmlns:a16="http://schemas.microsoft.com/office/drawing/2014/main" id="{809E3BD7-0EA2-4792-9DD4-1295B09247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0863" y="2447925"/>
            <a:ext cx="7214448" cy="331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242577"/>
            <a:ext cx="9879291" cy="844197"/>
          </a:xfrm>
          <a:solidFill>
            <a:srgbClr val="002060"/>
          </a:solidFill>
        </p:spPr>
        <p:txBody>
          <a:bodyPr/>
          <a:lstStyle/>
          <a:p>
            <a:r>
              <a:rPr lang="en-IN" dirty="0"/>
              <a:t>Project Modules</a:t>
            </a:r>
          </a:p>
        </p:txBody>
      </p:sp>
      <p:sp>
        <p:nvSpPr>
          <p:cNvPr id="3" name="Content Placeholder 2">
            <a:extLst>
              <a:ext uri="{FF2B5EF4-FFF2-40B4-BE49-F238E27FC236}">
                <a16:creationId xmlns:a16="http://schemas.microsoft.com/office/drawing/2014/main" id="{E6CDD646-3FD1-42E3-B283-E0E745697FFC}"/>
              </a:ext>
            </a:extLst>
          </p:cNvPr>
          <p:cNvSpPr>
            <a:spLocks noGrp="1"/>
          </p:cNvSpPr>
          <p:nvPr>
            <p:ph idx="1"/>
          </p:nvPr>
        </p:nvSpPr>
        <p:spPr>
          <a:xfrm>
            <a:off x="364319" y="1505834"/>
            <a:ext cx="11265816" cy="5217744"/>
          </a:xfrm>
        </p:spPr>
        <p:txBody>
          <a:bodyPr>
            <a:normAutofit/>
          </a:bodyPr>
          <a:lstStyle/>
          <a:p>
            <a:r>
              <a:rPr lang="en-IN" dirty="0"/>
              <a:t>Transfer learning</a:t>
            </a:r>
          </a:p>
          <a:p>
            <a:r>
              <a:rPr lang="en-IN" dirty="0"/>
              <a:t>Anvil</a:t>
            </a:r>
          </a:p>
          <a:p>
            <a:r>
              <a:rPr lang="en-IN" dirty="0"/>
              <a:t>Quality detection</a:t>
            </a:r>
          </a:p>
          <a:p>
            <a:r>
              <a:rPr lang="en-IN" dirty="0"/>
              <a:t>Image processing</a:t>
            </a:r>
          </a:p>
          <a:p>
            <a:r>
              <a:rPr lang="en-IN" dirty="0"/>
              <a:t>Shelf life prediction</a:t>
            </a:r>
          </a:p>
          <a:p>
            <a:r>
              <a:rPr lang="en-IN" dirty="0"/>
              <a:t>14000 images (Dataset)</a:t>
            </a:r>
          </a:p>
        </p:txBody>
      </p:sp>
      <p:sp>
        <p:nvSpPr>
          <p:cNvPr id="7" name="TextBox 6">
            <a:extLst>
              <a:ext uri="{FF2B5EF4-FFF2-40B4-BE49-F238E27FC236}">
                <a16:creationId xmlns:a16="http://schemas.microsoft.com/office/drawing/2014/main" id="{223CB7BF-1D14-46EC-8E3E-24EFBDD1B9DB}"/>
              </a:ext>
            </a:extLst>
          </p:cNvPr>
          <p:cNvSpPr txBox="1"/>
          <p:nvPr/>
        </p:nvSpPr>
        <p:spPr>
          <a:xfrm>
            <a:off x="0" y="6538912"/>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12</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p:txBody>
          <a:bodyPr/>
          <a:lstStyle/>
          <a:p>
            <a:fld id="{249020A1-FA28-4834-83A8-C0CE35CB1668}" type="slidenum">
              <a:rPr lang="en-IN" smtClean="0"/>
              <a:pPr/>
              <a:t>12</a:t>
            </a:fld>
            <a:endParaRPr lang="en-IN" dirty="0"/>
          </a:p>
        </p:txBody>
      </p:sp>
    </p:spTree>
    <p:extLst>
      <p:ext uri="{BB962C8B-B14F-4D97-AF65-F5344CB8AC3E}">
        <p14:creationId xmlns:p14="http://schemas.microsoft.com/office/powerpoint/2010/main" val="38522760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14"/>
          <p:cNvSpPr txBox="1">
            <a:spLocks noGrp="1"/>
          </p:cNvSpPr>
          <p:nvPr>
            <p:ph type="title"/>
          </p:nvPr>
        </p:nvSpPr>
        <p:spPr>
          <a:xfrm>
            <a:off x="0" y="242577"/>
            <a:ext cx="9879291" cy="844197"/>
          </a:xfrm>
          <a:prstGeom prst="rect">
            <a:avLst/>
          </a:prstGeom>
          <a:solidFill>
            <a:srgbClr val="002060"/>
          </a:solid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2F2F2"/>
              </a:buClr>
              <a:buSzPts val="4400"/>
              <a:buFont typeface="Calibri"/>
              <a:buNone/>
            </a:pPr>
            <a:r>
              <a:rPr lang="en-IN" b="1">
                <a:solidFill>
                  <a:srgbClr val="F2F2F2"/>
                </a:solidFill>
              </a:rPr>
              <a:t>IMPLEMENTATION</a:t>
            </a:r>
            <a:endParaRPr/>
          </a:p>
        </p:txBody>
      </p:sp>
      <p:sp>
        <p:nvSpPr>
          <p:cNvPr id="233" name="Google Shape;233;p14"/>
          <p:cNvSpPr txBox="1">
            <a:spLocks noGrp="1"/>
          </p:cNvSpPr>
          <p:nvPr>
            <p:ph type="body" idx="1"/>
          </p:nvPr>
        </p:nvSpPr>
        <p:spPr>
          <a:xfrm>
            <a:off x="192504" y="1187762"/>
            <a:ext cx="11831174" cy="535115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600"/>
              <a:buNone/>
            </a:pPr>
            <a:endParaRPr sz="1600"/>
          </a:p>
          <a:p>
            <a:pPr marL="228600" lvl="0" indent="-76200" algn="l" rtl="0">
              <a:lnSpc>
                <a:spcPct val="90000"/>
              </a:lnSpc>
              <a:spcBef>
                <a:spcPts val="1000"/>
              </a:spcBef>
              <a:spcAft>
                <a:spcPts val="0"/>
              </a:spcAft>
              <a:buClr>
                <a:schemeClr val="dk1"/>
              </a:buClr>
              <a:buSzPts val="2400"/>
              <a:buFont typeface="Noto Sans Symbols"/>
              <a:buNone/>
            </a:pPr>
            <a:endParaRPr sz="2400"/>
          </a:p>
          <a:p>
            <a:pPr marL="228600" lvl="0" indent="-76200" algn="l" rtl="0">
              <a:lnSpc>
                <a:spcPct val="90000"/>
              </a:lnSpc>
              <a:spcBef>
                <a:spcPts val="1000"/>
              </a:spcBef>
              <a:spcAft>
                <a:spcPts val="0"/>
              </a:spcAft>
              <a:buClr>
                <a:schemeClr val="dk1"/>
              </a:buClr>
              <a:buSzPts val="2400"/>
              <a:buFont typeface="Noto Sans Symbols"/>
              <a:buNone/>
            </a:pPr>
            <a:endParaRPr sz="2400" b="1"/>
          </a:p>
          <a:p>
            <a:pPr marL="0" lvl="0" indent="0" algn="l" rtl="0">
              <a:lnSpc>
                <a:spcPct val="90000"/>
              </a:lnSpc>
              <a:spcBef>
                <a:spcPts val="1000"/>
              </a:spcBef>
              <a:spcAft>
                <a:spcPts val="0"/>
              </a:spcAft>
              <a:buClr>
                <a:schemeClr val="dk1"/>
              </a:buClr>
              <a:buSzPts val="2400"/>
              <a:buNone/>
            </a:pPr>
            <a:endParaRPr sz="2400" b="1"/>
          </a:p>
          <a:p>
            <a:pPr marL="0" lvl="0" indent="0" algn="l" rtl="0">
              <a:lnSpc>
                <a:spcPct val="90000"/>
              </a:lnSpc>
              <a:spcBef>
                <a:spcPts val="1000"/>
              </a:spcBef>
              <a:spcAft>
                <a:spcPts val="0"/>
              </a:spcAft>
              <a:buClr>
                <a:schemeClr val="dk1"/>
              </a:buClr>
              <a:buSzPts val="2400"/>
              <a:buNone/>
            </a:pPr>
            <a:endParaRPr sz="2400"/>
          </a:p>
          <a:p>
            <a:pPr marL="228600" lvl="0" indent="-76200" algn="l" rtl="0">
              <a:lnSpc>
                <a:spcPct val="90000"/>
              </a:lnSpc>
              <a:spcBef>
                <a:spcPts val="1000"/>
              </a:spcBef>
              <a:spcAft>
                <a:spcPts val="0"/>
              </a:spcAft>
              <a:buClr>
                <a:schemeClr val="dk1"/>
              </a:buClr>
              <a:buSzPts val="2400"/>
              <a:buFont typeface="Noto Sans Symbols"/>
              <a:buNone/>
            </a:pPr>
            <a:endParaRPr sz="2400"/>
          </a:p>
          <a:p>
            <a:pPr marL="0" lvl="0" indent="0" algn="l" rtl="0">
              <a:lnSpc>
                <a:spcPct val="90000"/>
              </a:lnSpc>
              <a:spcBef>
                <a:spcPts val="1000"/>
              </a:spcBef>
              <a:spcAft>
                <a:spcPts val="0"/>
              </a:spcAft>
              <a:buClr>
                <a:schemeClr val="dk1"/>
              </a:buClr>
              <a:buSzPts val="1800"/>
              <a:buNone/>
            </a:pPr>
            <a:endParaRPr sz="1800"/>
          </a:p>
          <a:p>
            <a:pPr marL="0" lvl="0" indent="0" algn="l" rtl="0">
              <a:lnSpc>
                <a:spcPct val="90000"/>
              </a:lnSpc>
              <a:spcBef>
                <a:spcPts val="1000"/>
              </a:spcBef>
              <a:spcAft>
                <a:spcPts val="0"/>
              </a:spcAft>
              <a:buClr>
                <a:schemeClr val="dk1"/>
              </a:buClr>
              <a:buSzPts val="1800"/>
              <a:buNone/>
            </a:pPr>
            <a:endParaRPr sz="1800"/>
          </a:p>
          <a:p>
            <a:pPr marL="0" lvl="0" indent="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p:txBody>
      </p:sp>
      <p:pic>
        <p:nvPicPr>
          <p:cNvPr id="234" name="Google Shape;234;p14"/>
          <p:cNvPicPr preferRelativeResize="0"/>
          <p:nvPr/>
        </p:nvPicPr>
        <p:blipFill rotWithShape="1">
          <a:blip r:embed="rId3">
            <a:alphaModFix/>
          </a:blip>
          <a:srcRect/>
          <a:stretch/>
        </p:blipFill>
        <p:spPr>
          <a:xfrm>
            <a:off x="11117035" y="11809"/>
            <a:ext cx="1074965" cy="1074965"/>
          </a:xfrm>
          <a:prstGeom prst="rect">
            <a:avLst/>
          </a:prstGeom>
          <a:noFill/>
          <a:ln>
            <a:noFill/>
          </a:ln>
        </p:spPr>
      </p:pic>
      <p:sp>
        <p:nvSpPr>
          <p:cNvPr id="235" name="Google Shape;235;p14"/>
          <p:cNvSpPr txBox="1"/>
          <p:nvPr/>
        </p:nvSpPr>
        <p:spPr>
          <a:xfrm>
            <a:off x="0" y="6538912"/>
            <a:ext cx="12192000" cy="369332"/>
          </a:xfrm>
          <a:prstGeom prst="rect">
            <a:avLst/>
          </a:prstGeom>
          <a:solidFill>
            <a:srgbClr val="00206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a:solidFill>
                  <a:schemeClr val="lt1"/>
                </a:solidFill>
                <a:latin typeface="Calibri"/>
                <a:ea typeface="Calibri"/>
                <a:cs typeface="Calibri"/>
                <a:sym typeface="Calibri"/>
              </a:rPr>
              <a:t>Dept. of CSE, SVIT                                                                                                                                                                                                 </a:t>
            </a:r>
            <a:fld id="{00000000-1234-1234-1234-123412341234}" type="slidenum">
              <a:rPr lang="en-IN" sz="1800">
                <a:solidFill>
                  <a:schemeClr val="lt1"/>
                </a:solidFill>
                <a:latin typeface="Calibri"/>
                <a:ea typeface="Calibri"/>
                <a:cs typeface="Calibri"/>
                <a:sym typeface="Calibri"/>
              </a:rPr>
              <a:t>13</a:t>
            </a:fld>
            <a:endParaRPr sz="1800">
              <a:solidFill>
                <a:schemeClr val="lt1"/>
              </a:solidFill>
              <a:latin typeface="Calibri"/>
              <a:ea typeface="Calibri"/>
              <a:cs typeface="Calibri"/>
              <a:sym typeface="Calibri"/>
            </a:endParaRPr>
          </a:p>
        </p:txBody>
      </p:sp>
      <p:sp>
        <p:nvSpPr>
          <p:cNvPr id="237" name="Google Shape;237;p14"/>
          <p:cNvSpPr txBox="1"/>
          <p:nvPr/>
        </p:nvSpPr>
        <p:spPr>
          <a:xfrm>
            <a:off x="5237825" y="1482569"/>
            <a:ext cx="6090082" cy="193895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400"/>
              <a:buFont typeface="Noto Sans Symbols"/>
              <a:buChar char="⮚"/>
            </a:pPr>
            <a:r>
              <a:rPr lang="en-IN" sz="2400" dirty="0">
                <a:solidFill>
                  <a:schemeClr val="dk1"/>
                </a:solidFill>
                <a:latin typeface="Calibri"/>
                <a:ea typeface="Calibri"/>
                <a:cs typeface="Calibri"/>
                <a:sym typeface="Calibri"/>
              </a:rPr>
              <a:t>This graph represents the training and validation accuracy of the image classification model. </a:t>
            </a:r>
          </a:p>
          <a:p>
            <a:pPr marL="285750" marR="0" lvl="0" indent="-285750" algn="l" rtl="0">
              <a:spcBef>
                <a:spcPts val="0"/>
              </a:spcBef>
              <a:spcAft>
                <a:spcPts val="0"/>
              </a:spcAft>
              <a:buClr>
                <a:schemeClr val="dk1"/>
              </a:buClr>
              <a:buSzPts val="2400"/>
              <a:buFont typeface="Noto Sans Symbols"/>
              <a:buChar char="⮚"/>
            </a:pPr>
            <a:r>
              <a:rPr lang="en-IN" sz="2400" dirty="0">
                <a:solidFill>
                  <a:schemeClr val="dk1"/>
                </a:solidFill>
                <a:latin typeface="Calibri"/>
                <a:ea typeface="Calibri"/>
                <a:cs typeface="Calibri"/>
                <a:sym typeface="Calibri"/>
              </a:rPr>
              <a:t>The model has achieved 100% training accuracy and 99.58% validation accuracy.</a:t>
            </a:r>
            <a:endParaRPr lang="en-US" sz="2400" dirty="0">
              <a:solidFill>
                <a:schemeClr val="dk1"/>
              </a:solidFill>
              <a:latin typeface="Calibri"/>
              <a:ea typeface="Calibri"/>
              <a:cs typeface="Calibri"/>
              <a:sym typeface="Calibri"/>
            </a:endParaRPr>
          </a:p>
        </p:txBody>
      </p:sp>
      <p:pic>
        <p:nvPicPr>
          <p:cNvPr id="3" name="Picture 2" descr="A picture containing square&#10;&#10;Description automatically generated">
            <a:extLst>
              <a:ext uri="{FF2B5EF4-FFF2-40B4-BE49-F238E27FC236}">
                <a16:creationId xmlns:a16="http://schemas.microsoft.com/office/drawing/2014/main" id="{D8B53901-5DD5-4F91-AF52-413436137A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12922"/>
            <a:ext cx="5485714" cy="365714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5"/>
          <p:cNvSpPr txBox="1">
            <a:spLocks noGrp="1"/>
          </p:cNvSpPr>
          <p:nvPr>
            <p:ph type="title"/>
          </p:nvPr>
        </p:nvSpPr>
        <p:spPr>
          <a:xfrm>
            <a:off x="0" y="242577"/>
            <a:ext cx="9879291" cy="844197"/>
          </a:xfrm>
          <a:prstGeom prst="rect">
            <a:avLst/>
          </a:prstGeom>
          <a:solidFill>
            <a:srgbClr val="002060"/>
          </a:solid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2F2F2"/>
              </a:buClr>
              <a:buSzPts val="4400"/>
              <a:buFont typeface="Calibri"/>
              <a:buNone/>
            </a:pPr>
            <a:r>
              <a:rPr lang="en-IN" b="1">
                <a:solidFill>
                  <a:srgbClr val="F2F2F2"/>
                </a:solidFill>
              </a:rPr>
              <a:t>IMPLEMENTATION</a:t>
            </a:r>
            <a:endParaRPr/>
          </a:p>
        </p:txBody>
      </p:sp>
      <p:sp>
        <p:nvSpPr>
          <p:cNvPr id="243" name="Google Shape;243;p15"/>
          <p:cNvSpPr txBox="1">
            <a:spLocks noGrp="1"/>
          </p:cNvSpPr>
          <p:nvPr>
            <p:ph type="body" idx="1"/>
          </p:nvPr>
        </p:nvSpPr>
        <p:spPr>
          <a:xfrm>
            <a:off x="192504" y="1187762"/>
            <a:ext cx="11831174" cy="535115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600"/>
              <a:buNone/>
            </a:pPr>
            <a:endParaRPr sz="1600" dirty="0"/>
          </a:p>
          <a:p>
            <a:pPr marL="228600" lvl="0" indent="-76200" algn="l" rtl="0">
              <a:lnSpc>
                <a:spcPct val="90000"/>
              </a:lnSpc>
              <a:spcBef>
                <a:spcPts val="1000"/>
              </a:spcBef>
              <a:spcAft>
                <a:spcPts val="0"/>
              </a:spcAft>
              <a:buClr>
                <a:schemeClr val="dk1"/>
              </a:buClr>
              <a:buSzPts val="2400"/>
              <a:buFont typeface="Noto Sans Symbols"/>
              <a:buNone/>
            </a:pPr>
            <a:endParaRPr sz="2400" dirty="0"/>
          </a:p>
          <a:p>
            <a:pPr marL="228600" lvl="0" indent="-76200" algn="l" rtl="0">
              <a:lnSpc>
                <a:spcPct val="90000"/>
              </a:lnSpc>
              <a:spcBef>
                <a:spcPts val="1000"/>
              </a:spcBef>
              <a:spcAft>
                <a:spcPts val="0"/>
              </a:spcAft>
              <a:buClr>
                <a:schemeClr val="dk1"/>
              </a:buClr>
              <a:buSzPts val="2400"/>
              <a:buFont typeface="Noto Sans Symbols"/>
              <a:buNone/>
            </a:pPr>
            <a:endParaRPr sz="2400" b="1" dirty="0"/>
          </a:p>
          <a:p>
            <a:pPr marL="0" lvl="0" indent="0" algn="l" rtl="0">
              <a:lnSpc>
                <a:spcPct val="90000"/>
              </a:lnSpc>
              <a:spcBef>
                <a:spcPts val="1000"/>
              </a:spcBef>
              <a:spcAft>
                <a:spcPts val="0"/>
              </a:spcAft>
              <a:buClr>
                <a:schemeClr val="dk1"/>
              </a:buClr>
              <a:buSzPts val="2400"/>
              <a:buNone/>
            </a:pPr>
            <a:endParaRPr sz="2400" b="1" dirty="0"/>
          </a:p>
          <a:p>
            <a:pPr marL="0" lvl="0" indent="0" algn="l" rtl="0">
              <a:lnSpc>
                <a:spcPct val="90000"/>
              </a:lnSpc>
              <a:spcBef>
                <a:spcPts val="1000"/>
              </a:spcBef>
              <a:spcAft>
                <a:spcPts val="0"/>
              </a:spcAft>
              <a:buClr>
                <a:schemeClr val="dk1"/>
              </a:buClr>
              <a:buSzPts val="2400"/>
              <a:buNone/>
            </a:pPr>
            <a:endParaRPr sz="2400" dirty="0"/>
          </a:p>
          <a:p>
            <a:pPr marL="228600" lvl="0" indent="-76200" algn="l" rtl="0">
              <a:lnSpc>
                <a:spcPct val="90000"/>
              </a:lnSpc>
              <a:spcBef>
                <a:spcPts val="1000"/>
              </a:spcBef>
              <a:spcAft>
                <a:spcPts val="0"/>
              </a:spcAft>
              <a:buClr>
                <a:schemeClr val="dk1"/>
              </a:buClr>
              <a:buSzPts val="2400"/>
              <a:buFont typeface="Noto Sans Symbols"/>
              <a:buNone/>
            </a:pPr>
            <a:endParaRPr sz="2400" dirty="0"/>
          </a:p>
          <a:p>
            <a:pPr marL="0" lvl="0" indent="0" algn="l" rtl="0">
              <a:lnSpc>
                <a:spcPct val="90000"/>
              </a:lnSpc>
              <a:spcBef>
                <a:spcPts val="1000"/>
              </a:spcBef>
              <a:spcAft>
                <a:spcPts val="0"/>
              </a:spcAft>
              <a:buClr>
                <a:schemeClr val="dk1"/>
              </a:buClr>
              <a:buSzPts val="1800"/>
              <a:buNone/>
            </a:pPr>
            <a:endParaRPr sz="1800" dirty="0"/>
          </a:p>
          <a:p>
            <a:pPr marL="0" lvl="0" indent="0" algn="l" rtl="0">
              <a:lnSpc>
                <a:spcPct val="90000"/>
              </a:lnSpc>
              <a:spcBef>
                <a:spcPts val="1000"/>
              </a:spcBef>
              <a:spcAft>
                <a:spcPts val="0"/>
              </a:spcAft>
              <a:buClr>
                <a:schemeClr val="dk1"/>
              </a:buClr>
              <a:buSzPts val="1800"/>
              <a:buNone/>
            </a:pPr>
            <a:endParaRPr sz="1800" dirty="0"/>
          </a:p>
          <a:p>
            <a:pPr marL="0" lvl="0" indent="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0" lvl="0" indent="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0" lvl="0" indent="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p:txBody>
      </p:sp>
      <p:pic>
        <p:nvPicPr>
          <p:cNvPr id="244" name="Google Shape;244;p15"/>
          <p:cNvPicPr preferRelativeResize="0"/>
          <p:nvPr/>
        </p:nvPicPr>
        <p:blipFill rotWithShape="1">
          <a:blip r:embed="rId3">
            <a:alphaModFix/>
          </a:blip>
          <a:srcRect/>
          <a:stretch/>
        </p:blipFill>
        <p:spPr>
          <a:xfrm>
            <a:off x="11117035" y="11809"/>
            <a:ext cx="1074965" cy="1074965"/>
          </a:xfrm>
          <a:prstGeom prst="rect">
            <a:avLst/>
          </a:prstGeom>
          <a:noFill/>
          <a:ln>
            <a:noFill/>
          </a:ln>
        </p:spPr>
      </p:pic>
      <p:sp>
        <p:nvSpPr>
          <p:cNvPr id="245" name="Google Shape;245;p15"/>
          <p:cNvSpPr txBox="1"/>
          <p:nvPr/>
        </p:nvSpPr>
        <p:spPr>
          <a:xfrm>
            <a:off x="0" y="6538912"/>
            <a:ext cx="12192000" cy="369332"/>
          </a:xfrm>
          <a:prstGeom prst="rect">
            <a:avLst/>
          </a:prstGeom>
          <a:solidFill>
            <a:srgbClr val="00206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a:solidFill>
                  <a:schemeClr val="lt1"/>
                </a:solidFill>
                <a:latin typeface="Calibri"/>
                <a:ea typeface="Calibri"/>
                <a:cs typeface="Calibri"/>
                <a:sym typeface="Calibri"/>
              </a:rPr>
              <a:t>Dept. of CSE, SVIT                                                                                                                                                                                                 </a:t>
            </a:r>
            <a:fld id="{00000000-1234-1234-1234-123412341234}" type="slidenum">
              <a:rPr lang="en-IN" sz="1800">
                <a:solidFill>
                  <a:schemeClr val="lt1"/>
                </a:solidFill>
                <a:latin typeface="Calibri"/>
                <a:ea typeface="Calibri"/>
                <a:cs typeface="Calibri"/>
                <a:sym typeface="Calibri"/>
              </a:rPr>
              <a:t>14</a:t>
            </a:fld>
            <a:endParaRPr sz="1800">
              <a:solidFill>
                <a:schemeClr val="lt1"/>
              </a:solidFill>
              <a:latin typeface="Calibri"/>
              <a:ea typeface="Calibri"/>
              <a:cs typeface="Calibri"/>
              <a:sym typeface="Calibri"/>
            </a:endParaRPr>
          </a:p>
        </p:txBody>
      </p:sp>
      <p:pic>
        <p:nvPicPr>
          <p:cNvPr id="11" name="Picture 10" descr="A picture containing shape&#10;&#10;Description automatically generated">
            <a:extLst>
              <a:ext uri="{FF2B5EF4-FFF2-40B4-BE49-F238E27FC236}">
                <a16:creationId xmlns:a16="http://schemas.microsoft.com/office/drawing/2014/main" id="{2917F536-DF79-42E2-9FB5-E6BCA0F29F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322" y="1575042"/>
            <a:ext cx="5485714" cy="3657143"/>
          </a:xfrm>
          <a:prstGeom prst="rect">
            <a:avLst/>
          </a:prstGeom>
        </p:spPr>
      </p:pic>
      <p:sp>
        <p:nvSpPr>
          <p:cNvPr id="13" name="Google Shape;237;p14">
            <a:extLst>
              <a:ext uri="{FF2B5EF4-FFF2-40B4-BE49-F238E27FC236}">
                <a16:creationId xmlns:a16="http://schemas.microsoft.com/office/drawing/2014/main" id="{E5F4338C-D6B3-4891-9D19-D7AE5678EE57}"/>
              </a:ext>
            </a:extLst>
          </p:cNvPr>
          <p:cNvSpPr txBox="1"/>
          <p:nvPr/>
        </p:nvSpPr>
        <p:spPr>
          <a:xfrm>
            <a:off x="5237825" y="1482569"/>
            <a:ext cx="6090082" cy="193895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400"/>
              <a:buFont typeface="Noto Sans Symbols"/>
              <a:buChar char="⮚"/>
            </a:pPr>
            <a:r>
              <a:rPr lang="en-IN" sz="2400" dirty="0">
                <a:solidFill>
                  <a:schemeClr val="dk1"/>
                </a:solidFill>
                <a:latin typeface="Calibri"/>
                <a:ea typeface="Calibri"/>
                <a:cs typeface="Calibri"/>
                <a:sym typeface="Calibri"/>
              </a:rPr>
              <a:t>This graph represents the training and validation loss of the image classification model. </a:t>
            </a:r>
          </a:p>
          <a:p>
            <a:pPr marL="285750" marR="0" lvl="0" indent="-285750" algn="l" rtl="0">
              <a:spcBef>
                <a:spcPts val="0"/>
              </a:spcBef>
              <a:spcAft>
                <a:spcPts val="0"/>
              </a:spcAft>
              <a:buClr>
                <a:schemeClr val="dk1"/>
              </a:buClr>
              <a:buSzPts val="2400"/>
              <a:buFont typeface="Noto Sans Symbols"/>
              <a:buChar char="⮚"/>
            </a:pPr>
            <a:r>
              <a:rPr lang="en-IN" sz="2400" dirty="0">
                <a:solidFill>
                  <a:schemeClr val="dk1"/>
                </a:solidFill>
                <a:latin typeface="Calibri"/>
                <a:ea typeface="Calibri"/>
                <a:cs typeface="Calibri"/>
                <a:sym typeface="Calibri"/>
              </a:rPr>
              <a:t>The model has achieved minimum training loss of 0.35% loss and validation loss of 0.2%.</a:t>
            </a:r>
            <a:endParaRPr lang="en-US" sz="2400" dirty="0">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5"/>
          <p:cNvSpPr txBox="1">
            <a:spLocks noGrp="1"/>
          </p:cNvSpPr>
          <p:nvPr>
            <p:ph type="title"/>
          </p:nvPr>
        </p:nvSpPr>
        <p:spPr>
          <a:xfrm>
            <a:off x="0" y="242577"/>
            <a:ext cx="9879291" cy="844197"/>
          </a:xfrm>
          <a:prstGeom prst="rect">
            <a:avLst/>
          </a:prstGeom>
          <a:solidFill>
            <a:srgbClr val="002060"/>
          </a:solid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2F2F2"/>
              </a:buClr>
              <a:buSzPts val="4400"/>
              <a:buFont typeface="Calibri"/>
              <a:buNone/>
            </a:pPr>
            <a:r>
              <a:rPr lang="en-IN" b="1">
                <a:solidFill>
                  <a:srgbClr val="F2F2F2"/>
                </a:solidFill>
              </a:rPr>
              <a:t>IMPLEMENTATION</a:t>
            </a:r>
            <a:endParaRPr/>
          </a:p>
        </p:txBody>
      </p:sp>
      <p:sp>
        <p:nvSpPr>
          <p:cNvPr id="243" name="Google Shape;243;p15"/>
          <p:cNvSpPr txBox="1">
            <a:spLocks noGrp="1"/>
          </p:cNvSpPr>
          <p:nvPr>
            <p:ph type="body" idx="1"/>
          </p:nvPr>
        </p:nvSpPr>
        <p:spPr>
          <a:xfrm>
            <a:off x="192504" y="1187762"/>
            <a:ext cx="11831174" cy="535115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600"/>
              <a:buNone/>
            </a:pPr>
            <a:endParaRPr sz="1600" dirty="0"/>
          </a:p>
          <a:p>
            <a:pPr marL="228600" lvl="0" indent="-76200" algn="l" rtl="0">
              <a:lnSpc>
                <a:spcPct val="90000"/>
              </a:lnSpc>
              <a:spcBef>
                <a:spcPts val="1000"/>
              </a:spcBef>
              <a:spcAft>
                <a:spcPts val="0"/>
              </a:spcAft>
              <a:buClr>
                <a:schemeClr val="dk1"/>
              </a:buClr>
              <a:buSzPts val="2400"/>
              <a:buFont typeface="Noto Sans Symbols"/>
              <a:buNone/>
            </a:pPr>
            <a:endParaRPr sz="2400" dirty="0"/>
          </a:p>
          <a:p>
            <a:pPr marL="228600" lvl="0" indent="-76200" algn="l" rtl="0">
              <a:lnSpc>
                <a:spcPct val="90000"/>
              </a:lnSpc>
              <a:spcBef>
                <a:spcPts val="1000"/>
              </a:spcBef>
              <a:spcAft>
                <a:spcPts val="0"/>
              </a:spcAft>
              <a:buClr>
                <a:schemeClr val="dk1"/>
              </a:buClr>
              <a:buSzPts val="2400"/>
              <a:buFont typeface="Noto Sans Symbols"/>
              <a:buNone/>
            </a:pPr>
            <a:endParaRPr sz="2400" b="1" dirty="0"/>
          </a:p>
          <a:p>
            <a:pPr marL="0" lvl="0" indent="0" algn="l" rtl="0">
              <a:lnSpc>
                <a:spcPct val="90000"/>
              </a:lnSpc>
              <a:spcBef>
                <a:spcPts val="1000"/>
              </a:spcBef>
              <a:spcAft>
                <a:spcPts val="0"/>
              </a:spcAft>
              <a:buClr>
                <a:schemeClr val="dk1"/>
              </a:buClr>
              <a:buSzPts val="2400"/>
              <a:buNone/>
            </a:pPr>
            <a:endParaRPr sz="2400" b="1" dirty="0"/>
          </a:p>
          <a:p>
            <a:pPr marL="0" lvl="0" indent="0" algn="l" rtl="0">
              <a:lnSpc>
                <a:spcPct val="90000"/>
              </a:lnSpc>
              <a:spcBef>
                <a:spcPts val="1000"/>
              </a:spcBef>
              <a:spcAft>
                <a:spcPts val="0"/>
              </a:spcAft>
              <a:buClr>
                <a:schemeClr val="dk1"/>
              </a:buClr>
              <a:buSzPts val="2400"/>
              <a:buNone/>
            </a:pPr>
            <a:endParaRPr sz="2400" dirty="0"/>
          </a:p>
          <a:p>
            <a:pPr marL="228600" lvl="0" indent="-76200" algn="l" rtl="0">
              <a:lnSpc>
                <a:spcPct val="90000"/>
              </a:lnSpc>
              <a:spcBef>
                <a:spcPts val="1000"/>
              </a:spcBef>
              <a:spcAft>
                <a:spcPts val="0"/>
              </a:spcAft>
              <a:buClr>
                <a:schemeClr val="dk1"/>
              </a:buClr>
              <a:buSzPts val="2400"/>
              <a:buFont typeface="Noto Sans Symbols"/>
              <a:buNone/>
            </a:pPr>
            <a:endParaRPr sz="2400" dirty="0"/>
          </a:p>
          <a:p>
            <a:pPr marL="0" lvl="0" indent="0" algn="l" rtl="0">
              <a:lnSpc>
                <a:spcPct val="90000"/>
              </a:lnSpc>
              <a:spcBef>
                <a:spcPts val="1000"/>
              </a:spcBef>
              <a:spcAft>
                <a:spcPts val="0"/>
              </a:spcAft>
              <a:buClr>
                <a:schemeClr val="dk1"/>
              </a:buClr>
              <a:buSzPts val="1800"/>
              <a:buNone/>
            </a:pPr>
            <a:endParaRPr sz="1800" dirty="0"/>
          </a:p>
          <a:p>
            <a:pPr marL="0" lvl="0" indent="0" algn="l" rtl="0">
              <a:lnSpc>
                <a:spcPct val="90000"/>
              </a:lnSpc>
              <a:spcBef>
                <a:spcPts val="1000"/>
              </a:spcBef>
              <a:spcAft>
                <a:spcPts val="0"/>
              </a:spcAft>
              <a:buClr>
                <a:schemeClr val="dk1"/>
              </a:buClr>
              <a:buSzPts val="1800"/>
              <a:buNone/>
            </a:pPr>
            <a:endParaRPr sz="1800" dirty="0"/>
          </a:p>
          <a:p>
            <a:pPr marL="0" lvl="0" indent="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0" lvl="0" indent="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a:p>
            <a:pPr marL="0" lvl="0" indent="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p:txBody>
      </p:sp>
      <p:pic>
        <p:nvPicPr>
          <p:cNvPr id="244" name="Google Shape;244;p15"/>
          <p:cNvPicPr preferRelativeResize="0"/>
          <p:nvPr/>
        </p:nvPicPr>
        <p:blipFill rotWithShape="1">
          <a:blip r:embed="rId3">
            <a:alphaModFix/>
          </a:blip>
          <a:srcRect/>
          <a:stretch/>
        </p:blipFill>
        <p:spPr>
          <a:xfrm>
            <a:off x="11117035" y="11809"/>
            <a:ext cx="1074965" cy="1074965"/>
          </a:xfrm>
          <a:prstGeom prst="rect">
            <a:avLst/>
          </a:prstGeom>
          <a:noFill/>
          <a:ln>
            <a:noFill/>
          </a:ln>
        </p:spPr>
      </p:pic>
      <p:sp>
        <p:nvSpPr>
          <p:cNvPr id="245" name="Google Shape;245;p15"/>
          <p:cNvSpPr txBox="1"/>
          <p:nvPr/>
        </p:nvSpPr>
        <p:spPr>
          <a:xfrm>
            <a:off x="0" y="6538912"/>
            <a:ext cx="12192000" cy="369332"/>
          </a:xfrm>
          <a:prstGeom prst="rect">
            <a:avLst/>
          </a:prstGeom>
          <a:solidFill>
            <a:srgbClr val="00206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a:solidFill>
                  <a:schemeClr val="lt1"/>
                </a:solidFill>
                <a:latin typeface="Calibri"/>
                <a:ea typeface="Calibri"/>
                <a:cs typeface="Calibri"/>
                <a:sym typeface="Calibri"/>
              </a:rPr>
              <a:t>Dept. of CSE, SVIT                                                                                                                                                                                                 </a:t>
            </a:r>
            <a:fld id="{00000000-1234-1234-1234-123412341234}" type="slidenum">
              <a:rPr lang="en-IN" sz="1800">
                <a:solidFill>
                  <a:schemeClr val="lt1"/>
                </a:solidFill>
                <a:latin typeface="Calibri"/>
                <a:ea typeface="Calibri"/>
                <a:cs typeface="Calibri"/>
                <a:sym typeface="Calibri"/>
              </a:rPr>
              <a:t>15</a:t>
            </a:fld>
            <a:endParaRPr sz="1800">
              <a:solidFill>
                <a:schemeClr val="lt1"/>
              </a:solidFill>
              <a:latin typeface="Calibri"/>
              <a:ea typeface="Calibri"/>
              <a:cs typeface="Calibri"/>
              <a:sym typeface="Calibri"/>
            </a:endParaRPr>
          </a:p>
        </p:txBody>
      </p:sp>
      <p:pic>
        <p:nvPicPr>
          <p:cNvPr id="12" name="Picture 11" descr="Text, calendar&#10;&#10;Description automatically generated">
            <a:extLst>
              <a:ext uri="{FF2B5EF4-FFF2-40B4-BE49-F238E27FC236}">
                <a16:creationId xmlns:a16="http://schemas.microsoft.com/office/drawing/2014/main" id="{0D9B5B96-BF61-4999-8D6C-37FB9C68EB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1806" y="1819275"/>
            <a:ext cx="5613379" cy="3742253"/>
          </a:xfrm>
          <a:prstGeom prst="rect">
            <a:avLst/>
          </a:prstGeom>
        </p:spPr>
      </p:pic>
      <p:sp>
        <p:nvSpPr>
          <p:cNvPr id="13" name="Google Shape;237;p14">
            <a:extLst>
              <a:ext uri="{FF2B5EF4-FFF2-40B4-BE49-F238E27FC236}">
                <a16:creationId xmlns:a16="http://schemas.microsoft.com/office/drawing/2014/main" id="{E5F4338C-D6B3-4891-9D19-D7AE5678EE57}"/>
              </a:ext>
            </a:extLst>
          </p:cNvPr>
          <p:cNvSpPr txBox="1"/>
          <p:nvPr/>
        </p:nvSpPr>
        <p:spPr>
          <a:xfrm>
            <a:off x="5237825" y="1482569"/>
            <a:ext cx="6090082" cy="193895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400"/>
              <a:buFont typeface="Noto Sans Symbols"/>
              <a:buChar char="⮚"/>
            </a:pPr>
            <a:r>
              <a:rPr lang="en-US" sz="2400" dirty="0">
                <a:solidFill>
                  <a:schemeClr val="dk1"/>
                </a:solidFill>
                <a:latin typeface="Calibri"/>
                <a:ea typeface="Calibri"/>
                <a:cs typeface="Calibri"/>
                <a:sym typeface="Calibri"/>
              </a:rPr>
              <a:t>This fig shows the confusion matrix of the model.</a:t>
            </a:r>
          </a:p>
          <a:p>
            <a:pPr marL="285750" marR="0" lvl="0" indent="-285750" algn="l" rtl="0">
              <a:spcBef>
                <a:spcPts val="0"/>
              </a:spcBef>
              <a:spcAft>
                <a:spcPts val="0"/>
              </a:spcAft>
              <a:buClr>
                <a:schemeClr val="dk1"/>
              </a:buClr>
              <a:buSzPts val="2400"/>
              <a:buFont typeface="Noto Sans Symbols"/>
              <a:buChar char="⮚"/>
            </a:pPr>
            <a:r>
              <a:rPr lang="en-US" sz="2400" dirty="0">
                <a:solidFill>
                  <a:schemeClr val="dk1"/>
                </a:solidFill>
                <a:latin typeface="Calibri"/>
                <a:ea typeface="Calibri"/>
                <a:cs typeface="Calibri"/>
                <a:sym typeface="Calibri"/>
              </a:rPr>
              <a:t>The model performs remarkably good on the test dataset by misclassifying only 5 instances out of 2,313 test data.</a:t>
            </a:r>
          </a:p>
        </p:txBody>
      </p:sp>
    </p:spTree>
    <p:extLst>
      <p:ext uri="{BB962C8B-B14F-4D97-AF65-F5344CB8AC3E}">
        <p14:creationId xmlns:p14="http://schemas.microsoft.com/office/powerpoint/2010/main" val="352960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16"/>
          <p:cNvSpPr txBox="1">
            <a:spLocks noGrp="1"/>
          </p:cNvSpPr>
          <p:nvPr>
            <p:ph type="title"/>
          </p:nvPr>
        </p:nvSpPr>
        <p:spPr>
          <a:xfrm>
            <a:off x="0" y="242577"/>
            <a:ext cx="9879291" cy="844197"/>
          </a:xfrm>
          <a:prstGeom prst="rect">
            <a:avLst/>
          </a:prstGeom>
          <a:solidFill>
            <a:srgbClr val="002060"/>
          </a:solid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2F2F2"/>
              </a:buClr>
              <a:buSzPts val="4400"/>
              <a:buFont typeface="Calibri"/>
              <a:buNone/>
            </a:pPr>
            <a:r>
              <a:rPr lang="en-US" dirty="0"/>
              <a:t>Snapshots</a:t>
            </a:r>
            <a:endParaRPr dirty="0"/>
          </a:p>
        </p:txBody>
      </p:sp>
      <p:sp>
        <p:nvSpPr>
          <p:cNvPr id="253" name="Google Shape;253;p16"/>
          <p:cNvSpPr txBox="1">
            <a:spLocks noGrp="1"/>
          </p:cNvSpPr>
          <p:nvPr>
            <p:ph type="body" idx="1"/>
          </p:nvPr>
        </p:nvSpPr>
        <p:spPr>
          <a:xfrm>
            <a:off x="192504" y="1187762"/>
            <a:ext cx="11831174" cy="535115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600"/>
              <a:buNone/>
            </a:pPr>
            <a:endParaRPr sz="1600"/>
          </a:p>
          <a:p>
            <a:pPr marL="0" lvl="0" indent="0" algn="l" rtl="0">
              <a:lnSpc>
                <a:spcPct val="90000"/>
              </a:lnSpc>
              <a:spcBef>
                <a:spcPts val="1000"/>
              </a:spcBef>
              <a:spcAft>
                <a:spcPts val="0"/>
              </a:spcAft>
              <a:buClr>
                <a:schemeClr val="dk1"/>
              </a:buClr>
              <a:buSzPts val="2400"/>
              <a:buNone/>
            </a:pPr>
            <a:endParaRPr sz="2400"/>
          </a:p>
          <a:p>
            <a:pPr marL="228600" lvl="0" indent="-76200" algn="l" rtl="0">
              <a:lnSpc>
                <a:spcPct val="90000"/>
              </a:lnSpc>
              <a:spcBef>
                <a:spcPts val="1000"/>
              </a:spcBef>
              <a:spcAft>
                <a:spcPts val="0"/>
              </a:spcAft>
              <a:buClr>
                <a:schemeClr val="dk1"/>
              </a:buClr>
              <a:buSzPts val="2400"/>
              <a:buFont typeface="Noto Sans Symbols"/>
              <a:buNone/>
            </a:pPr>
            <a:endParaRPr sz="2400" b="1"/>
          </a:p>
          <a:p>
            <a:pPr marL="0" lvl="0" indent="0" algn="l" rtl="0">
              <a:lnSpc>
                <a:spcPct val="90000"/>
              </a:lnSpc>
              <a:spcBef>
                <a:spcPts val="1000"/>
              </a:spcBef>
              <a:spcAft>
                <a:spcPts val="0"/>
              </a:spcAft>
              <a:buClr>
                <a:schemeClr val="dk1"/>
              </a:buClr>
              <a:buSzPts val="2400"/>
              <a:buNone/>
            </a:pPr>
            <a:endParaRPr sz="2400" b="1"/>
          </a:p>
          <a:p>
            <a:pPr marL="0" lvl="0" indent="0" algn="l" rtl="0">
              <a:lnSpc>
                <a:spcPct val="90000"/>
              </a:lnSpc>
              <a:spcBef>
                <a:spcPts val="1000"/>
              </a:spcBef>
              <a:spcAft>
                <a:spcPts val="0"/>
              </a:spcAft>
              <a:buClr>
                <a:schemeClr val="dk1"/>
              </a:buClr>
              <a:buSzPts val="2400"/>
              <a:buNone/>
            </a:pPr>
            <a:endParaRPr sz="2400"/>
          </a:p>
          <a:p>
            <a:pPr marL="228600" lvl="0" indent="-76200" algn="l" rtl="0">
              <a:lnSpc>
                <a:spcPct val="90000"/>
              </a:lnSpc>
              <a:spcBef>
                <a:spcPts val="1000"/>
              </a:spcBef>
              <a:spcAft>
                <a:spcPts val="0"/>
              </a:spcAft>
              <a:buClr>
                <a:schemeClr val="dk1"/>
              </a:buClr>
              <a:buSzPts val="2400"/>
              <a:buFont typeface="Noto Sans Symbols"/>
              <a:buNone/>
            </a:pPr>
            <a:endParaRPr sz="2400"/>
          </a:p>
          <a:p>
            <a:pPr marL="0" lvl="0" indent="0" algn="l" rtl="0">
              <a:lnSpc>
                <a:spcPct val="90000"/>
              </a:lnSpc>
              <a:spcBef>
                <a:spcPts val="1000"/>
              </a:spcBef>
              <a:spcAft>
                <a:spcPts val="0"/>
              </a:spcAft>
              <a:buClr>
                <a:schemeClr val="dk1"/>
              </a:buClr>
              <a:buSzPts val="1800"/>
              <a:buNone/>
            </a:pPr>
            <a:endParaRPr sz="1800"/>
          </a:p>
          <a:p>
            <a:pPr marL="0" lvl="0" indent="0" algn="l" rtl="0">
              <a:lnSpc>
                <a:spcPct val="90000"/>
              </a:lnSpc>
              <a:spcBef>
                <a:spcPts val="1000"/>
              </a:spcBef>
              <a:spcAft>
                <a:spcPts val="0"/>
              </a:spcAft>
              <a:buClr>
                <a:schemeClr val="dk1"/>
              </a:buClr>
              <a:buSzPts val="1800"/>
              <a:buNone/>
            </a:pPr>
            <a:endParaRPr sz="1800"/>
          </a:p>
          <a:p>
            <a:pPr marL="0" lvl="0" indent="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p:txBody>
      </p:sp>
      <p:pic>
        <p:nvPicPr>
          <p:cNvPr id="254" name="Google Shape;254;p16"/>
          <p:cNvPicPr preferRelativeResize="0"/>
          <p:nvPr/>
        </p:nvPicPr>
        <p:blipFill rotWithShape="1">
          <a:blip r:embed="rId3">
            <a:alphaModFix/>
          </a:blip>
          <a:srcRect/>
          <a:stretch/>
        </p:blipFill>
        <p:spPr>
          <a:xfrm>
            <a:off x="11117035" y="11809"/>
            <a:ext cx="1074965" cy="1074965"/>
          </a:xfrm>
          <a:prstGeom prst="rect">
            <a:avLst/>
          </a:prstGeom>
          <a:noFill/>
          <a:ln>
            <a:noFill/>
          </a:ln>
        </p:spPr>
      </p:pic>
      <p:sp>
        <p:nvSpPr>
          <p:cNvPr id="255" name="Google Shape;255;p16"/>
          <p:cNvSpPr txBox="1"/>
          <p:nvPr/>
        </p:nvSpPr>
        <p:spPr>
          <a:xfrm>
            <a:off x="0" y="6538912"/>
            <a:ext cx="12192000" cy="369332"/>
          </a:xfrm>
          <a:prstGeom prst="rect">
            <a:avLst/>
          </a:prstGeom>
          <a:solidFill>
            <a:srgbClr val="00206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a:solidFill>
                  <a:schemeClr val="lt1"/>
                </a:solidFill>
                <a:latin typeface="Calibri"/>
                <a:ea typeface="Calibri"/>
                <a:cs typeface="Calibri"/>
                <a:sym typeface="Calibri"/>
              </a:rPr>
              <a:t>Dept. of CSE, SVIT                                                                                                                                                                                                 </a:t>
            </a:r>
            <a:fld id="{00000000-1234-1234-1234-123412341234}" type="slidenum">
              <a:rPr lang="en-IN" sz="1800">
                <a:solidFill>
                  <a:schemeClr val="lt1"/>
                </a:solidFill>
                <a:latin typeface="Calibri"/>
                <a:ea typeface="Calibri"/>
                <a:cs typeface="Calibri"/>
                <a:sym typeface="Calibri"/>
              </a:rPr>
              <a:t>16</a:t>
            </a:fld>
            <a:endParaRPr sz="1800">
              <a:solidFill>
                <a:schemeClr val="lt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49C3787D-A86B-4EDE-B736-2154638DF2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252" y="1875314"/>
            <a:ext cx="5808408" cy="3407051"/>
          </a:xfrm>
          <a:prstGeom prst="rect">
            <a:avLst/>
          </a:prstGeom>
        </p:spPr>
      </p:pic>
      <p:pic>
        <p:nvPicPr>
          <p:cNvPr id="11" name="Picture 10" descr="Graphical user interface, application&#10;&#10;Description automatically generated">
            <a:extLst>
              <a:ext uri="{FF2B5EF4-FFF2-40B4-BE49-F238E27FC236}">
                <a16:creationId xmlns:a16="http://schemas.microsoft.com/office/drawing/2014/main" id="{D511C29D-F6AC-4956-9725-40C7B40E86C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00912" y="1875314"/>
            <a:ext cx="6056979" cy="3407051"/>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17"/>
          <p:cNvSpPr txBox="1">
            <a:spLocks noGrp="1"/>
          </p:cNvSpPr>
          <p:nvPr>
            <p:ph type="title"/>
          </p:nvPr>
        </p:nvSpPr>
        <p:spPr>
          <a:xfrm>
            <a:off x="0" y="242577"/>
            <a:ext cx="9879291" cy="844197"/>
          </a:xfrm>
          <a:prstGeom prst="rect">
            <a:avLst/>
          </a:prstGeom>
          <a:solidFill>
            <a:srgbClr val="002060"/>
          </a:solid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2F2F2"/>
              </a:buClr>
              <a:buSzPts val="4400"/>
              <a:buFont typeface="Calibri"/>
              <a:buNone/>
            </a:pPr>
            <a:r>
              <a:rPr lang="en-US" dirty="0"/>
              <a:t>Snapshots</a:t>
            </a:r>
            <a:endParaRPr dirty="0"/>
          </a:p>
        </p:txBody>
      </p:sp>
      <p:sp>
        <p:nvSpPr>
          <p:cNvPr id="263" name="Google Shape;263;p17"/>
          <p:cNvSpPr txBox="1">
            <a:spLocks noGrp="1"/>
          </p:cNvSpPr>
          <p:nvPr>
            <p:ph type="body" idx="1"/>
          </p:nvPr>
        </p:nvSpPr>
        <p:spPr>
          <a:xfrm>
            <a:off x="192504" y="1187762"/>
            <a:ext cx="11831174" cy="535115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600"/>
              <a:buNone/>
            </a:pPr>
            <a:endParaRPr sz="1600"/>
          </a:p>
          <a:p>
            <a:pPr marL="0" lvl="0" indent="0" algn="l" rtl="0">
              <a:lnSpc>
                <a:spcPct val="90000"/>
              </a:lnSpc>
              <a:spcBef>
                <a:spcPts val="1000"/>
              </a:spcBef>
              <a:spcAft>
                <a:spcPts val="0"/>
              </a:spcAft>
              <a:buClr>
                <a:schemeClr val="dk1"/>
              </a:buClr>
              <a:buSzPts val="2400"/>
              <a:buNone/>
            </a:pPr>
            <a:endParaRPr sz="2400"/>
          </a:p>
          <a:p>
            <a:pPr marL="228600" lvl="0" indent="-76200" algn="l" rtl="0">
              <a:lnSpc>
                <a:spcPct val="90000"/>
              </a:lnSpc>
              <a:spcBef>
                <a:spcPts val="1000"/>
              </a:spcBef>
              <a:spcAft>
                <a:spcPts val="0"/>
              </a:spcAft>
              <a:buClr>
                <a:schemeClr val="dk1"/>
              </a:buClr>
              <a:buSzPts val="2400"/>
              <a:buFont typeface="Noto Sans Symbols"/>
              <a:buNone/>
            </a:pPr>
            <a:endParaRPr sz="2400" b="1"/>
          </a:p>
          <a:p>
            <a:pPr marL="0" lvl="0" indent="0" algn="l" rtl="0">
              <a:lnSpc>
                <a:spcPct val="90000"/>
              </a:lnSpc>
              <a:spcBef>
                <a:spcPts val="1000"/>
              </a:spcBef>
              <a:spcAft>
                <a:spcPts val="0"/>
              </a:spcAft>
              <a:buClr>
                <a:schemeClr val="dk1"/>
              </a:buClr>
              <a:buSzPts val="2400"/>
              <a:buNone/>
            </a:pPr>
            <a:endParaRPr sz="2400" b="1"/>
          </a:p>
          <a:p>
            <a:pPr marL="0" lvl="0" indent="0" algn="l" rtl="0">
              <a:lnSpc>
                <a:spcPct val="90000"/>
              </a:lnSpc>
              <a:spcBef>
                <a:spcPts val="1000"/>
              </a:spcBef>
              <a:spcAft>
                <a:spcPts val="0"/>
              </a:spcAft>
              <a:buClr>
                <a:schemeClr val="dk1"/>
              </a:buClr>
              <a:buSzPts val="2400"/>
              <a:buNone/>
            </a:pPr>
            <a:endParaRPr sz="2400"/>
          </a:p>
          <a:p>
            <a:pPr marL="228600" lvl="0" indent="-76200" algn="l" rtl="0">
              <a:lnSpc>
                <a:spcPct val="90000"/>
              </a:lnSpc>
              <a:spcBef>
                <a:spcPts val="1000"/>
              </a:spcBef>
              <a:spcAft>
                <a:spcPts val="0"/>
              </a:spcAft>
              <a:buClr>
                <a:schemeClr val="dk1"/>
              </a:buClr>
              <a:buSzPts val="2400"/>
              <a:buFont typeface="Noto Sans Symbols"/>
              <a:buNone/>
            </a:pPr>
            <a:endParaRPr sz="2400"/>
          </a:p>
          <a:p>
            <a:pPr marL="0" lvl="0" indent="0" algn="l" rtl="0">
              <a:lnSpc>
                <a:spcPct val="90000"/>
              </a:lnSpc>
              <a:spcBef>
                <a:spcPts val="1000"/>
              </a:spcBef>
              <a:spcAft>
                <a:spcPts val="0"/>
              </a:spcAft>
              <a:buClr>
                <a:schemeClr val="dk1"/>
              </a:buClr>
              <a:buSzPts val="1800"/>
              <a:buNone/>
            </a:pPr>
            <a:endParaRPr sz="1800"/>
          </a:p>
          <a:p>
            <a:pPr marL="0" lvl="0" indent="0" algn="l" rtl="0">
              <a:lnSpc>
                <a:spcPct val="90000"/>
              </a:lnSpc>
              <a:spcBef>
                <a:spcPts val="1000"/>
              </a:spcBef>
              <a:spcAft>
                <a:spcPts val="0"/>
              </a:spcAft>
              <a:buClr>
                <a:schemeClr val="dk1"/>
              </a:buClr>
              <a:buSzPts val="1800"/>
              <a:buNone/>
            </a:pPr>
            <a:endParaRPr sz="1800"/>
          </a:p>
          <a:p>
            <a:pPr marL="0" lvl="0" indent="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p:txBody>
      </p:sp>
      <p:pic>
        <p:nvPicPr>
          <p:cNvPr id="264" name="Google Shape;264;p17"/>
          <p:cNvPicPr preferRelativeResize="0"/>
          <p:nvPr/>
        </p:nvPicPr>
        <p:blipFill rotWithShape="1">
          <a:blip r:embed="rId3">
            <a:alphaModFix/>
          </a:blip>
          <a:srcRect/>
          <a:stretch/>
        </p:blipFill>
        <p:spPr>
          <a:xfrm>
            <a:off x="11117035" y="11809"/>
            <a:ext cx="1074965" cy="1074965"/>
          </a:xfrm>
          <a:prstGeom prst="rect">
            <a:avLst/>
          </a:prstGeom>
          <a:noFill/>
          <a:ln>
            <a:noFill/>
          </a:ln>
        </p:spPr>
      </p:pic>
      <p:sp>
        <p:nvSpPr>
          <p:cNvPr id="265" name="Google Shape;265;p17"/>
          <p:cNvSpPr txBox="1"/>
          <p:nvPr/>
        </p:nvSpPr>
        <p:spPr>
          <a:xfrm>
            <a:off x="0" y="6538912"/>
            <a:ext cx="12192000" cy="369332"/>
          </a:xfrm>
          <a:prstGeom prst="rect">
            <a:avLst/>
          </a:prstGeom>
          <a:solidFill>
            <a:srgbClr val="00206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a:solidFill>
                  <a:schemeClr val="lt1"/>
                </a:solidFill>
                <a:latin typeface="Calibri"/>
                <a:ea typeface="Calibri"/>
                <a:cs typeface="Calibri"/>
                <a:sym typeface="Calibri"/>
              </a:rPr>
              <a:t>Dept. of CSE, SVIT                                                                                                                                                                                                 </a:t>
            </a:r>
            <a:fld id="{00000000-1234-1234-1234-123412341234}" type="slidenum">
              <a:rPr lang="en-IN" sz="1800">
                <a:solidFill>
                  <a:schemeClr val="lt1"/>
                </a:solidFill>
                <a:latin typeface="Calibri"/>
                <a:ea typeface="Calibri"/>
                <a:cs typeface="Calibri"/>
                <a:sym typeface="Calibri"/>
              </a:rPr>
              <a:t>17</a:t>
            </a:fld>
            <a:endParaRPr sz="1800">
              <a:solidFill>
                <a:schemeClr val="lt1"/>
              </a:solidFill>
              <a:latin typeface="Calibri"/>
              <a:ea typeface="Calibri"/>
              <a:cs typeface="Calibri"/>
              <a:sym typeface="Calibri"/>
            </a:endParaRPr>
          </a:p>
        </p:txBody>
      </p:sp>
      <p:pic>
        <p:nvPicPr>
          <p:cNvPr id="8" name="Picture 7" descr="A picture containing text&#10;&#10;Description automatically generated">
            <a:extLst>
              <a:ext uri="{FF2B5EF4-FFF2-40B4-BE49-F238E27FC236}">
                <a16:creationId xmlns:a16="http://schemas.microsoft.com/office/drawing/2014/main" id="{55FD0865-DE72-4E60-A726-DF0ED27A11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269" y="2086507"/>
            <a:ext cx="5861601" cy="3297151"/>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656FF6BF-4279-43F5-A866-A79BF4ED41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82160" y="2086508"/>
            <a:ext cx="6125679" cy="329715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242577"/>
            <a:ext cx="9879291" cy="844197"/>
          </a:xfrm>
          <a:solidFill>
            <a:srgbClr val="002060"/>
          </a:solidFill>
        </p:spPr>
        <p:txBody>
          <a:bodyPr/>
          <a:lstStyle/>
          <a:p>
            <a:r>
              <a:rPr lang="en-US" dirty="0"/>
              <a:t>Snapshots</a:t>
            </a:r>
            <a:endParaRPr lang="en-IN" dirty="0"/>
          </a:p>
        </p:txBody>
      </p:sp>
      <p:sp>
        <p:nvSpPr>
          <p:cNvPr id="7" name="TextBox 6">
            <a:extLst>
              <a:ext uri="{FF2B5EF4-FFF2-40B4-BE49-F238E27FC236}">
                <a16:creationId xmlns:a16="http://schemas.microsoft.com/office/drawing/2014/main" id="{223CB7BF-1D14-46EC-8E3E-24EFBDD1B9DB}"/>
              </a:ext>
            </a:extLst>
          </p:cNvPr>
          <p:cNvSpPr txBox="1"/>
          <p:nvPr/>
        </p:nvSpPr>
        <p:spPr>
          <a:xfrm>
            <a:off x="0" y="6538912"/>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18</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p:txBody>
          <a:bodyPr/>
          <a:lstStyle/>
          <a:p>
            <a:fld id="{249020A1-FA28-4834-83A8-C0CE35CB1668}" type="slidenum">
              <a:rPr lang="en-IN" smtClean="0"/>
              <a:pPr/>
              <a:t>18</a:t>
            </a:fld>
            <a:endParaRPr lang="en-IN" dirty="0"/>
          </a:p>
        </p:txBody>
      </p:sp>
      <p:pic>
        <p:nvPicPr>
          <p:cNvPr id="9" name="Picture 8" descr="Graphical user interface&#10;&#10;Description automatically generated">
            <a:extLst>
              <a:ext uri="{FF2B5EF4-FFF2-40B4-BE49-F238E27FC236}">
                <a16:creationId xmlns:a16="http://schemas.microsoft.com/office/drawing/2014/main" id="{52EECABA-F457-4FA7-8B7E-500DFCC678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015" y="1763985"/>
            <a:ext cx="5858935" cy="3412758"/>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096DCE21-7A88-4017-9644-0AFC60E007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763985"/>
            <a:ext cx="6067126" cy="3412758"/>
          </a:xfrm>
          <a:prstGeom prst="rect">
            <a:avLst/>
          </a:prstGeom>
        </p:spPr>
      </p:pic>
    </p:spTree>
    <p:extLst>
      <p:ext uri="{BB962C8B-B14F-4D97-AF65-F5344CB8AC3E}">
        <p14:creationId xmlns:p14="http://schemas.microsoft.com/office/powerpoint/2010/main" val="2609457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20"/>
          <p:cNvSpPr txBox="1">
            <a:spLocks noGrp="1"/>
          </p:cNvSpPr>
          <p:nvPr>
            <p:ph type="title"/>
          </p:nvPr>
        </p:nvSpPr>
        <p:spPr>
          <a:xfrm>
            <a:off x="0" y="242577"/>
            <a:ext cx="9879291" cy="844197"/>
          </a:xfrm>
          <a:prstGeom prst="rect">
            <a:avLst/>
          </a:prstGeom>
          <a:solidFill>
            <a:srgbClr val="002060"/>
          </a:solid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Calibri"/>
              <a:buNone/>
            </a:pPr>
            <a:r>
              <a:rPr lang="en-US" b="1">
                <a:solidFill>
                  <a:schemeClr val="lt1"/>
                </a:solidFill>
              </a:rPr>
              <a:t>CONCLUSION</a:t>
            </a:r>
            <a:endParaRPr b="1">
              <a:solidFill>
                <a:schemeClr val="lt1"/>
              </a:solidFill>
            </a:endParaRPr>
          </a:p>
        </p:txBody>
      </p:sp>
      <p:sp>
        <p:nvSpPr>
          <p:cNvPr id="345" name="Google Shape;345;p20"/>
          <p:cNvSpPr txBox="1">
            <a:spLocks noGrp="1"/>
          </p:cNvSpPr>
          <p:nvPr>
            <p:ph type="body" idx="1"/>
          </p:nvPr>
        </p:nvSpPr>
        <p:spPr>
          <a:xfrm>
            <a:off x="341721" y="1369029"/>
            <a:ext cx="11508557" cy="488762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a:t>Thus we conclude that this study is strongly advisable to use as a developed system for detecting fruit and vegetable defects.</a:t>
            </a:r>
            <a:endParaRPr/>
          </a:p>
          <a:p>
            <a:pPr marL="228600" lvl="0" indent="-228600" algn="just" rtl="0">
              <a:lnSpc>
                <a:spcPct val="90000"/>
              </a:lnSpc>
              <a:spcBef>
                <a:spcPts val="1000"/>
              </a:spcBef>
              <a:spcAft>
                <a:spcPts val="0"/>
              </a:spcAft>
              <a:buClr>
                <a:schemeClr val="dk1"/>
              </a:buClr>
              <a:buSzPts val="2800"/>
              <a:buChar char="•"/>
            </a:pPr>
            <a:r>
              <a:rPr lang="en-US"/>
              <a:t>Based on the dataset given, it will detect the undesirable fruits and vegetable through image classification and then determine the shelf life of these fruits and vegetables. These will be implemented using Transfer learning and high accuracy for the same will be achieved by using different architectures.</a:t>
            </a:r>
            <a:endParaRPr/>
          </a:p>
          <a:p>
            <a:pPr marL="228600" lvl="0" indent="-228600" algn="just" rtl="0">
              <a:lnSpc>
                <a:spcPct val="90000"/>
              </a:lnSpc>
              <a:spcBef>
                <a:spcPts val="1000"/>
              </a:spcBef>
              <a:spcAft>
                <a:spcPts val="0"/>
              </a:spcAft>
              <a:buClr>
                <a:schemeClr val="dk1"/>
              </a:buClr>
              <a:buSzPts val="2800"/>
              <a:buChar char="•"/>
            </a:pPr>
            <a:r>
              <a:rPr lang="en-US"/>
              <a:t>Based on these observations we can plan to develop a standardized framework  for fruit and vegetable defects  identification and classification.</a:t>
            </a:r>
            <a:endParaRPr/>
          </a:p>
        </p:txBody>
      </p:sp>
      <p:sp>
        <p:nvSpPr>
          <p:cNvPr id="347" name="Google Shape;347;p20"/>
          <p:cNvSpPr txBox="1"/>
          <p:nvPr/>
        </p:nvSpPr>
        <p:spPr>
          <a:xfrm>
            <a:off x="0" y="6538912"/>
            <a:ext cx="12192000" cy="369332"/>
          </a:xfrm>
          <a:prstGeom prst="rect">
            <a:avLst/>
          </a:prstGeom>
          <a:solidFill>
            <a:srgbClr val="00206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Dept. of CSE, SVIT                                                                                                                                                                                     </a:t>
            </a:r>
            <a:fld id="{00000000-1234-1234-1234-123412341234}" type="slidenum">
              <a:rPr lang="en-US" sz="1800">
                <a:solidFill>
                  <a:schemeClr val="lt1"/>
                </a:solidFill>
                <a:latin typeface="Calibri"/>
                <a:ea typeface="Calibri"/>
                <a:cs typeface="Calibri"/>
                <a:sym typeface="Calibri"/>
              </a:rPr>
              <a:t>19</a:t>
            </a:fld>
            <a:endParaRPr sz="1800">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panose="02040503050406030204" pitchFamily="18" charset="0"/>
              </a:rPr>
              <a:t>Department Vision &amp; Mission</a:t>
            </a:r>
            <a:endParaRPr lang="en-IN" dirty="0"/>
          </a:p>
        </p:txBody>
      </p:sp>
      <p:sp>
        <p:nvSpPr>
          <p:cNvPr id="4" name="Footer Placeholder 3"/>
          <p:cNvSpPr>
            <a:spLocks noGrp="1"/>
          </p:cNvSpPr>
          <p:nvPr>
            <p:ph type="ftr" sz="quarter" idx="11"/>
          </p:nvPr>
        </p:nvSpPr>
        <p:spPr/>
        <p:txBody>
          <a:bodyPr/>
          <a:lstStyle/>
          <a:p>
            <a:r>
              <a:rPr lang="en-IN"/>
              <a:t>Dept. of CSE, SVIT</a:t>
            </a:r>
            <a:endParaRPr lang="en-IN" dirty="0"/>
          </a:p>
        </p:txBody>
      </p:sp>
      <p:sp>
        <p:nvSpPr>
          <p:cNvPr id="5" name="Slide Number Placeholder 4"/>
          <p:cNvSpPr>
            <a:spLocks noGrp="1"/>
          </p:cNvSpPr>
          <p:nvPr>
            <p:ph type="sldNum" sz="quarter" idx="12"/>
          </p:nvPr>
        </p:nvSpPr>
        <p:spPr/>
        <p:txBody>
          <a:bodyPr/>
          <a:lstStyle/>
          <a:p>
            <a:fld id="{249020A1-FA28-4834-83A8-C0CE35CB1668}" type="slidenum">
              <a:rPr lang="en-IN" smtClean="0"/>
              <a:pPr/>
              <a:t>2</a:t>
            </a:fld>
            <a:endParaRPr lang="en-IN" dirty="0"/>
          </a:p>
        </p:txBody>
      </p:sp>
      <p:grpSp>
        <p:nvGrpSpPr>
          <p:cNvPr id="6" name="Group 5"/>
          <p:cNvGrpSpPr/>
          <p:nvPr/>
        </p:nvGrpSpPr>
        <p:grpSpPr>
          <a:xfrm>
            <a:off x="1333498" y="1501164"/>
            <a:ext cx="9443359" cy="1797989"/>
            <a:chOff x="419100" y="1295400"/>
            <a:chExt cx="8471262" cy="2120998"/>
          </a:xfrm>
        </p:grpSpPr>
        <p:sp>
          <p:nvSpPr>
            <p:cNvPr id="7" name="Rectangle 6"/>
            <p:cNvSpPr/>
            <p:nvPr/>
          </p:nvSpPr>
          <p:spPr>
            <a:xfrm>
              <a:off x="419100" y="1295400"/>
              <a:ext cx="8458200" cy="2108837"/>
            </a:xfrm>
            <a:prstGeom prst="rect">
              <a:avLst/>
            </a:prstGeom>
            <a:solidFill>
              <a:schemeClr val="bg1"/>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dirty="0">
                <a:solidFill>
                  <a:srgbClr val="FF0000"/>
                </a:solidFill>
                <a:latin typeface="Lucida Sans" panose="020B0602030504020204" pitchFamily="34" charset="0"/>
                <a:cs typeface="Andalus" panose="02020603050405020304" pitchFamily="18" charset="-78"/>
              </a:endParaRPr>
            </a:p>
            <a:p>
              <a:pPr algn="ctr"/>
              <a:endParaRPr lang="en-IN" dirty="0"/>
            </a:p>
          </p:txBody>
        </p:sp>
        <p:sp>
          <p:nvSpPr>
            <p:cNvPr id="8" name="TextBox 7"/>
            <p:cNvSpPr txBox="1"/>
            <p:nvPr/>
          </p:nvSpPr>
          <p:spPr>
            <a:xfrm>
              <a:off x="503629" y="1295400"/>
              <a:ext cx="8386733" cy="617217"/>
            </a:xfrm>
            <a:prstGeom prst="rect">
              <a:avLst/>
            </a:prstGeom>
            <a:noFill/>
          </p:spPr>
          <p:txBody>
            <a:bodyPr wrap="square" rtlCol="0">
              <a:spAutoFit/>
            </a:bodyPr>
            <a:lstStyle/>
            <a:p>
              <a:pPr algn="ctr"/>
              <a:r>
                <a:rPr lang="en-IN" sz="2800" b="1" dirty="0">
                  <a:solidFill>
                    <a:srgbClr val="002060"/>
                  </a:solidFill>
                  <a:latin typeface="Cambria" pitchFamily="18" charset="0"/>
                  <a:cs typeface="Andalus" panose="02020603050405020304" pitchFamily="18" charset="-78"/>
                </a:rPr>
                <a:t>                               Vision</a:t>
              </a:r>
              <a:endParaRPr lang="en-IN" sz="2400" b="1" dirty="0">
                <a:solidFill>
                  <a:srgbClr val="002060"/>
                </a:solidFill>
                <a:latin typeface="Cambria" pitchFamily="18" charset="0"/>
                <a:cs typeface="Andalus" panose="02020603050405020304" pitchFamily="18" charset="-78"/>
              </a:endParaRPr>
            </a:p>
          </p:txBody>
        </p:sp>
        <p:sp>
          <p:nvSpPr>
            <p:cNvPr id="9" name="TextBox 8"/>
            <p:cNvSpPr txBox="1"/>
            <p:nvPr/>
          </p:nvSpPr>
          <p:spPr>
            <a:xfrm>
              <a:off x="3105150" y="1855203"/>
              <a:ext cx="5715000" cy="1561195"/>
            </a:xfrm>
            <a:prstGeom prst="rect">
              <a:avLst/>
            </a:prstGeom>
            <a:noFill/>
          </p:spPr>
          <p:txBody>
            <a:bodyPr wrap="square" rtlCol="0">
              <a:spAutoFit/>
            </a:bodyPr>
            <a:lstStyle/>
            <a:p>
              <a:endParaRPr lang="en-IN" sz="2000" b="1" dirty="0">
                <a:solidFill>
                  <a:srgbClr val="00B0F0"/>
                </a:solidFill>
                <a:latin typeface="Cambria" pitchFamily="18" charset="0"/>
                <a:cs typeface="Andalus" panose="02020603050405020304" pitchFamily="18" charset="-78"/>
              </a:endParaRPr>
            </a:p>
            <a:p>
              <a:pPr algn="ctr"/>
              <a:r>
                <a:rPr lang="en-IN" sz="2000" b="1" dirty="0">
                  <a:solidFill>
                    <a:schemeClr val="accent5">
                      <a:lumMod val="75000"/>
                    </a:schemeClr>
                  </a:solidFill>
                  <a:latin typeface="Cambria" pitchFamily="18" charset="0"/>
                  <a:cs typeface="Andalus" panose="02020603050405020304" pitchFamily="18" charset="-78"/>
                </a:rPr>
                <a:t>Contribute dedicated, skilled, intelligent Computer engineers to architect strong India and the world</a:t>
              </a:r>
              <a:endParaRPr lang="en-IN" dirty="0">
                <a:solidFill>
                  <a:schemeClr val="accent5">
                    <a:lumMod val="75000"/>
                  </a:schemeClr>
                </a:solidFill>
              </a:endParaRPr>
            </a:p>
          </p:txBody>
        </p:sp>
      </p:grpSp>
      <p:grpSp>
        <p:nvGrpSpPr>
          <p:cNvPr id="10" name="Group 9"/>
          <p:cNvGrpSpPr/>
          <p:nvPr/>
        </p:nvGrpSpPr>
        <p:grpSpPr>
          <a:xfrm>
            <a:off x="1333498" y="3362073"/>
            <a:ext cx="9443359" cy="2983599"/>
            <a:chOff x="505805" y="3657600"/>
            <a:chExt cx="8484943" cy="2499515"/>
          </a:xfrm>
        </p:grpSpPr>
        <p:sp>
          <p:nvSpPr>
            <p:cNvPr id="11" name="Rectangle 10"/>
            <p:cNvSpPr/>
            <p:nvPr/>
          </p:nvSpPr>
          <p:spPr>
            <a:xfrm>
              <a:off x="505805" y="3657600"/>
              <a:ext cx="8484943" cy="2451101"/>
            </a:xfrm>
            <a:prstGeom prst="rect">
              <a:avLst/>
            </a:prstGeom>
            <a:solidFill>
              <a:schemeClr val="bg1"/>
            </a:solidFill>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ambria" pitchFamily="18" charset="0"/>
              </a:endParaRPr>
            </a:p>
          </p:txBody>
        </p:sp>
        <p:sp>
          <p:nvSpPr>
            <p:cNvPr id="12" name="TextBox 11"/>
            <p:cNvSpPr txBox="1"/>
            <p:nvPr/>
          </p:nvSpPr>
          <p:spPr>
            <a:xfrm>
              <a:off x="3391860" y="3759200"/>
              <a:ext cx="5511720" cy="2397915"/>
            </a:xfrm>
            <a:prstGeom prst="rect">
              <a:avLst/>
            </a:prstGeom>
            <a:solidFill>
              <a:schemeClr val="bg1"/>
            </a:solidFill>
          </p:spPr>
          <p:txBody>
            <a:bodyPr wrap="square" rtlCol="0">
              <a:spAutoFit/>
            </a:bodyPr>
            <a:lstStyle/>
            <a:p>
              <a:pPr marL="533400" indent="-533400" algn="just"/>
              <a:endParaRPr lang="en-IN" b="1" dirty="0">
                <a:solidFill>
                  <a:schemeClr val="accent5">
                    <a:lumMod val="75000"/>
                  </a:schemeClr>
                </a:solidFill>
                <a:latin typeface="Cambria" pitchFamily="18" charset="0"/>
                <a:cs typeface="Andalus" panose="02020603050405020304" pitchFamily="18" charset="-78"/>
              </a:endParaRPr>
            </a:p>
            <a:p>
              <a:pPr marL="533400" indent="-533400" algn="just"/>
              <a:endParaRPr lang="en-IN" b="1" dirty="0">
                <a:solidFill>
                  <a:schemeClr val="accent5">
                    <a:lumMod val="75000"/>
                  </a:schemeClr>
                </a:solidFill>
                <a:latin typeface="Cambria" pitchFamily="18" charset="0"/>
                <a:cs typeface="Andalus" panose="02020603050405020304" pitchFamily="18" charset="-78"/>
              </a:endParaRPr>
            </a:p>
            <a:p>
              <a:pPr marL="533400" indent="-533400" algn="just">
                <a:buFont typeface="Wingdings" pitchFamily="2" charset="2"/>
                <a:buChar char="ü"/>
              </a:pPr>
              <a:r>
                <a:rPr lang="en-IN" b="1" dirty="0">
                  <a:solidFill>
                    <a:schemeClr val="accent5">
                      <a:lumMod val="75000"/>
                    </a:schemeClr>
                  </a:solidFill>
                  <a:latin typeface="Cambria" pitchFamily="18" charset="0"/>
                  <a:cs typeface="Andalus" panose="02020603050405020304" pitchFamily="18" charset="-78"/>
                </a:rPr>
                <a:t>Provide quality education in Computer science by promoting excellence in Instruction, Research and Practice.</a:t>
              </a:r>
            </a:p>
            <a:p>
              <a:pPr marL="533400" indent="-533400" algn="just">
                <a:buFont typeface="Wingdings" pitchFamily="2" charset="2"/>
                <a:buChar char="ü"/>
              </a:pPr>
              <a:r>
                <a:rPr lang="en-IN" b="1" dirty="0">
                  <a:solidFill>
                    <a:schemeClr val="accent5">
                      <a:lumMod val="75000"/>
                    </a:schemeClr>
                  </a:solidFill>
                  <a:latin typeface="Cambria" pitchFamily="18" charset="0"/>
                  <a:cs typeface="Andalus" panose="02020603050405020304" pitchFamily="18" charset="-78"/>
                </a:rPr>
                <a:t>Promote Professional interaction and Lifelong Learning.</a:t>
              </a:r>
            </a:p>
            <a:p>
              <a:pPr marL="533400" indent="-533400" algn="just">
                <a:buFont typeface="Wingdings" pitchFamily="2" charset="2"/>
                <a:buChar char="ü"/>
              </a:pPr>
              <a:r>
                <a:rPr lang="en-IN" b="1" dirty="0">
                  <a:solidFill>
                    <a:schemeClr val="accent5">
                      <a:lumMod val="75000"/>
                    </a:schemeClr>
                  </a:solidFill>
                  <a:latin typeface="Cambria" pitchFamily="18" charset="0"/>
                  <a:cs typeface="Andalus" panose="02020603050405020304" pitchFamily="18" charset="-78"/>
                </a:rPr>
                <a:t>Encourage the youths to pursue career in computer domain 	with modern innovation and ethics.</a:t>
              </a:r>
            </a:p>
          </p:txBody>
        </p:sp>
        <p:sp>
          <p:nvSpPr>
            <p:cNvPr id="13" name="TextBox 12"/>
            <p:cNvSpPr txBox="1"/>
            <p:nvPr/>
          </p:nvSpPr>
          <p:spPr>
            <a:xfrm>
              <a:off x="671350" y="3800891"/>
              <a:ext cx="8319398" cy="438328"/>
            </a:xfrm>
            <a:prstGeom prst="rect">
              <a:avLst/>
            </a:prstGeom>
            <a:noFill/>
          </p:spPr>
          <p:txBody>
            <a:bodyPr wrap="square" rtlCol="0">
              <a:spAutoFit/>
            </a:bodyPr>
            <a:lstStyle/>
            <a:p>
              <a:pPr algn="ctr"/>
              <a:r>
                <a:rPr lang="en-IN" sz="2800" b="1" dirty="0">
                  <a:solidFill>
                    <a:srgbClr val="002060"/>
                  </a:solidFill>
                  <a:latin typeface="Cambria" pitchFamily="18" charset="0"/>
                  <a:cs typeface="Andalus" panose="02020603050405020304" pitchFamily="18" charset="-78"/>
                </a:rPr>
                <a:t>                                  Mission</a:t>
              </a:r>
              <a:endParaRPr lang="en-IN" sz="2400" b="1" dirty="0">
                <a:solidFill>
                  <a:srgbClr val="002060"/>
                </a:solidFill>
                <a:latin typeface="Cambria" pitchFamily="18" charset="0"/>
                <a:cs typeface="Andalus" panose="02020603050405020304" pitchFamily="18" charset="-78"/>
              </a:endParaRPr>
            </a:p>
          </p:txBody>
        </p:sp>
      </p:grpSp>
      <p:pic>
        <p:nvPicPr>
          <p:cNvPr id="14" name="Picture 13">
            <a:extLst>
              <a:ext uri="{FF2B5EF4-FFF2-40B4-BE49-F238E27FC236}">
                <a16:creationId xmlns:a16="http://schemas.microsoft.com/office/drawing/2014/main" id="{1E6E0316-DCE6-AE4C-82D2-F5CC5B8B5075}"/>
              </a:ext>
            </a:extLst>
          </p:cNvPr>
          <p:cNvPicPr>
            <a:picLocks noChangeAspect="1"/>
          </p:cNvPicPr>
          <p:nvPr/>
        </p:nvPicPr>
        <p:blipFill>
          <a:blip r:embed="rId2"/>
          <a:stretch>
            <a:fillRect/>
          </a:stretch>
        </p:blipFill>
        <p:spPr>
          <a:xfrm>
            <a:off x="1473202" y="1596106"/>
            <a:ext cx="2809238" cy="1597796"/>
          </a:xfrm>
          <a:prstGeom prst="rect">
            <a:avLst/>
          </a:prstGeom>
        </p:spPr>
      </p:pic>
      <p:pic>
        <p:nvPicPr>
          <p:cNvPr id="15" name="Picture 14">
            <a:extLst>
              <a:ext uri="{FF2B5EF4-FFF2-40B4-BE49-F238E27FC236}">
                <a16:creationId xmlns:a16="http://schemas.microsoft.com/office/drawing/2014/main" id="{AD600DD6-E721-E742-A0F3-12B568CA7FE4}"/>
              </a:ext>
            </a:extLst>
          </p:cNvPr>
          <p:cNvPicPr>
            <a:picLocks noChangeAspect="1"/>
          </p:cNvPicPr>
          <p:nvPr/>
        </p:nvPicPr>
        <p:blipFill>
          <a:blip r:embed="rId3"/>
          <a:stretch>
            <a:fillRect/>
          </a:stretch>
        </p:blipFill>
        <p:spPr>
          <a:xfrm>
            <a:off x="1473202" y="3892803"/>
            <a:ext cx="2809238" cy="2078409"/>
          </a:xfrm>
          <a:prstGeom prst="rect">
            <a:avLst/>
          </a:prstGeom>
        </p:spPr>
      </p:pic>
    </p:spTree>
    <p:extLst>
      <p:ext uri="{BB962C8B-B14F-4D97-AF65-F5344CB8AC3E}">
        <p14:creationId xmlns:p14="http://schemas.microsoft.com/office/powerpoint/2010/main" val="13692223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242577"/>
            <a:ext cx="9879291" cy="844197"/>
          </a:xfrm>
          <a:solidFill>
            <a:srgbClr val="002060"/>
          </a:solidFill>
        </p:spPr>
        <p:txBody>
          <a:bodyPr/>
          <a:lstStyle/>
          <a:p>
            <a:r>
              <a:rPr lang="en-IN" dirty="0"/>
              <a:t>References</a:t>
            </a:r>
            <a:endParaRPr lang="en-IN" b="1" dirty="0">
              <a:ln>
                <a:solidFill>
                  <a:schemeClr val="bg1"/>
                </a:solidFill>
              </a:ln>
              <a:solidFill>
                <a:schemeClr val="bg1"/>
              </a:solidFill>
            </a:endParaRPr>
          </a:p>
        </p:txBody>
      </p:sp>
      <p:sp>
        <p:nvSpPr>
          <p:cNvPr id="7" name="TextBox 6">
            <a:extLst>
              <a:ext uri="{FF2B5EF4-FFF2-40B4-BE49-F238E27FC236}">
                <a16:creationId xmlns:a16="http://schemas.microsoft.com/office/drawing/2014/main" id="{223CB7BF-1D14-46EC-8E3E-24EFBDD1B9DB}"/>
              </a:ext>
            </a:extLst>
          </p:cNvPr>
          <p:cNvSpPr txBox="1"/>
          <p:nvPr/>
        </p:nvSpPr>
        <p:spPr>
          <a:xfrm>
            <a:off x="0" y="6538912"/>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20</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p:txBody>
          <a:bodyPr/>
          <a:lstStyle/>
          <a:p>
            <a:fld id="{249020A1-FA28-4834-83A8-C0CE35CB1668}" type="slidenum">
              <a:rPr lang="en-IN" smtClean="0"/>
              <a:pPr/>
              <a:t>20</a:t>
            </a:fld>
            <a:endParaRPr lang="en-IN" dirty="0"/>
          </a:p>
        </p:txBody>
      </p:sp>
      <p:sp>
        <p:nvSpPr>
          <p:cNvPr id="11" name="TextBox 10">
            <a:extLst>
              <a:ext uri="{FF2B5EF4-FFF2-40B4-BE49-F238E27FC236}">
                <a16:creationId xmlns:a16="http://schemas.microsoft.com/office/drawing/2014/main" id="{D6193222-8F8C-4B53-B696-2040201E150A}"/>
              </a:ext>
            </a:extLst>
          </p:cNvPr>
          <p:cNvSpPr txBox="1"/>
          <p:nvPr/>
        </p:nvSpPr>
        <p:spPr>
          <a:xfrm>
            <a:off x="304800" y="1579737"/>
            <a:ext cx="11887200" cy="4570482"/>
          </a:xfrm>
          <a:prstGeom prst="rect">
            <a:avLst/>
          </a:prstGeom>
          <a:noFill/>
        </p:spPr>
        <p:txBody>
          <a:bodyPr wrap="square">
            <a:spAutoFit/>
          </a:bodyPr>
          <a:lstStyle/>
          <a:p>
            <a:pPr algn="just" rtl="0">
              <a:spcBef>
                <a:spcPts val="0"/>
              </a:spcBef>
              <a:spcAft>
                <a:spcPts val="0"/>
              </a:spcAft>
            </a:pPr>
            <a:r>
              <a:rPr lang="en-US" sz="1800" b="0" i="0" u="none" strike="noStrike" dirty="0">
                <a:solidFill>
                  <a:srgbClr val="000000"/>
                </a:solidFill>
                <a:effectLst/>
                <a:latin typeface="Calibri" panose="020F0502020204030204" pitchFamily="34" charset="0"/>
              </a:rPr>
              <a:t>[1] Real-time visual inspection system for grading fruits using computer vision and deep</a:t>
            </a:r>
            <a:endParaRPr lang="en-US" b="0" dirty="0">
              <a:effectLst/>
            </a:endParaRPr>
          </a:p>
          <a:p>
            <a:pPr algn="just" rtl="0">
              <a:spcBef>
                <a:spcPts val="1000"/>
              </a:spcBef>
              <a:spcAft>
                <a:spcPts val="0"/>
              </a:spcAft>
            </a:pPr>
            <a:r>
              <a:rPr lang="en-US" sz="1800" b="0" i="0" u="none" strike="noStrike" dirty="0">
                <a:solidFill>
                  <a:srgbClr val="000000"/>
                </a:solidFill>
                <a:effectLst/>
                <a:latin typeface="Calibri" panose="020F0502020204030204" pitchFamily="34" charset="0"/>
              </a:rPr>
              <a:t>      learning techniques by Nazrul Ismail &amp; </a:t>
            </a:r>
            <a:r>
              <a:rPr lang="en-US" sz="1800" b="0" i="0" u="none" strike="noStrike" dirty="0" err="1">
                <a:solidFill>
                  <a:srgbClr val="000000"/>
                </a:solidFill>
                <a:effectLst/>
                <a:latin typeface="Calibri" panose="020F0502020204030204" pitchFamily="34" charset="0"/>
              </a:rPr>
              <a:t>Owais</a:t>
            </a:r>
            <a:r>
              <a:rPr lang="en-US" sz="1800" b="0" i="0" u="none" strike="noStrike" dirty="0">
                <a:solidFill>
                  <a:srgbClr val="000000"/>
                </a:solidFill>
                <a:effectLst/>
                <a:latin typeface="Calibri" panose="020F0502020204030204" pitchFamily="34" charset="0"/>
              </a:rPr>
              <a:t> </a:t>
            </a:r>
            <a:r>
              <a:rPr lang="en-US" sz="1800" b="0" i="0" u="none" strike="noStrike" dirty="0" err="1">
                <a:solidFill>
                  <a:srgbClr val="000000"/>
                </a:solidFill>
                <a:effectLst/>
                <a:latin typeface="Calibri" panose="020F0502020204030204" pitchFamily="34" charset="0"/>
              </a:rPr>
              <a:t>A.Malik</a:t>
            </a:r>
            <a:r>
              <a:rPr lang="en-US" sz="1800" b="0" i="0" u="none" strike="noStrike" dirty="0">
                <a:solidFill>
                  <a:srgbClr val="000000"/>
                </a:solidFill>
                <a:effectLst/>
                <a:latin typeface="Calibri" panose="020F0502020204030204" pitchFamily="34" charset="0"/>
              </a:rPr>
              <a:t>. [March 2022]</a:t>
            </a:r>
            <a:endParaRPr lang="en-US" b="0" dirty="0">
              <a:effectLst/>
            </a:endParaRPr>
          </a:p>
          <a:p>
            <a:pPr algn="just" rtl="0">
              <a:spcBef>
                <a:spcPts val="1000"/>
              </a:spcBef>
              <a:spcAft>
                <a:spcPts val="0"/>
              </a:spcAft>
            </a:pPr>
            <a:r>
              <a:rPr lang="en-US" sz="1800" b="0" i="0" u="none" strike="noStrike" dirty="0">
                <a:solidFill>
                  <a:srgbClr val="000000"/>
                </a:solidFill>
                <a:effectLst/>
                <a:latin typeface="Calibri" panose="020F0502020204030204" pitchFamily="34" charset="0"/>
              </a:rPr>
              <a:t>[2] A role of computer vision in fruits and vegetables among various horticulture</a:t>
            </a:r>
            <a:endParaRPr lang="en-US" b="0" dirty="0">
              <a:effectLst/>
            </a:endParaRPr>
          </a:p>
          <a:p>
            <a:pPr algn="just" rtl="0">
              <a:spcBef>
                <a:spcPts val="1000"/>
              </a:spcBef>
              <a:spcAft>
                <a:spcPts val="0"/>
              </a:spcAft>
            </a:pPr>
            <a:r>
              <a:rPr lang="en-US" sz="1800" b="0" i="0" u="none" strike="noStrike" dirty="0">
                <a:solidFill>
                  <a:srgbClr val="000000"/>
                </a:solidFill>
                <a:effectLst/>
                <a:latin typeface="Calibri" panose="020F0502020204030204" pitchFamily="34" charset="0"/>
              </a:rPr>
              <a:t>      products of agriculture fields: A survey by Mukesh </a:t>
            </a:r>
            <a:r>
              <a:rPr lang="en-US" sz="1800" b="0" i="0" u="none" strike="noStrike" dirty="0" err="1">
                <a:solidFill>
                  <a:srgbClr val="000000"/>
                </a:solidFill>
                <a:effectLst/>
                <a:latin typeface="Calibri" panose="020F0502020204030204" pitchFamily="34" charset="0"/>
              </a:rPr>
              <a:t>KumarTripathi</a:t>
            </a:r>
            <a:r>
              <a:rPr lang="en-US" sz="1800" b="0" i="0" u="none" strike="noStrike" dirty="0">
                <a:solidFill>
                  <a:srgbClr val="000000"/>
                </a:solidFill>
                <a:effectLst/>
                <a:latin typeface="Calibri" panose="020F0502020204030204" pitchFamily="34" charset="0"/>
              </a:rPr>
              <a:t> and Dr Dhananjay </a:t>
            </a:r>
            <a:r>
              <a:rPr lang="en-US" sz="1800" b="0" i="0" u="none" strike="noStrike" dirty="0" err="1">
                <a:solidFill>
                  <a:srgbClr val="000000"/>
                </a:solidFill>
                <a:effectLst/>
                <a:latin typeface="Calibri" panose="020F0502020204030204" pitchFamily="34" charset="0"/>
              </a:rPr>
              <a:t>D.Maktedar</a:t>
            </a:r>
            <a:r>
              <a:rPr lang="en-US" sz="1400" b="0" i="0" u="none" strike="noStrike" dirty="0">
                <a:solidFill>
                  <a:srgbClr val="000000"/>
                </a:solidFill>
                <a:effectLst/>
                <a:latin typeface="Calibri" panose="020F0502020204030204" pitchFamily="34" charset="0"/>
              </a:rPr>
              <a:t>. [June 2020]</a:t>
            </a:r>
            <a:endParaRPr lang="en-US" b="0" dirty="0">
              <a:effectLst/>
            </a:endParaRPr>
          </a:p>
          <a:p>
            <a:pPr algn="just" rtl="0">
              <a:spcBef>
                <a:spcPts val="1000"/>
              </a:spcBef>
              <a:spcAft>
                <a:spcPts val="0"/>
              </a:spcAft>
            </a:pPr>
            <a:r>
              <a:rPr lang="en-US" sz="1800" b="0" i="0" u="none" strike="noStrike" dirty="0">
                <a:solidFill>
                  <a:srgbClr val="000000"/>
                </a:solidFill>
                <a:effectLst/>
                <a:latin typeface="Calibri" panose="020F0502020204030204" pitchFamily="34" charset="0"/>
              </a:rPr>
              <a:t>[3] Maturity status classification of papaya fruits based on machine learning and transfer</a:t>
            </a:r>
            <a:endParaRPr lang="en-US" b="0" dirty="0">
              <a:effectLst/>
            </a:endParaRPr>
          </a:p>
          <a:p>
            <a:pPr algn="just" rtl="0">
              <a:spcBef>
                <a:spcPts val="1000"/>
              </a:spcBef>
              <a:spcAft>
                <a:spcPts val="0"/>
              </a:spcAft>
            </a:pPr>
            <a:r>
              <a:rPr lang="en-US" sz="1800" b="0" i="0" u="none" strike="noStrike" dirty="0">
                <a:solidFill>
                  <a:srgbClr val="000000"/>
                </a:solidFill>
                <a:effectLst/>
                <a:latin typeface="Calibri" panose="020F0502020204030204" pitchFamily="34" charset="0"/>
              </a:rPr>
              <a:t>      learning approach by Santi Kumari Behera, Amiya Kumar Rath and </a:t>
            </a:r>
            <a:r>
              <a:rPr lang="en-US" sz="1800" b="0" i="0" u="none" strike="noStrike" dirty="0" err="1">
                <a:solidFill>
                  <a:srgbClr val="000000"/>
                </a:solidFill>
                <a:effectLst/>
                <a:latin typeface="Calibri" panose="020F0502020204030204" pitchFamily="34" charset="0"/>
              </a:rPr>
              <a:t>Prabira</a:t>
            </a:r>
            <a:r>
              <a:rPr lang="en-US" sz="1800" b="0" i="0" u="none" strike="noStrike" dirty="0">
                <a:solidFill>
                  <a:srgbClr val="000000"/>
                </a:solidFill>
                <a:effectLst/>
                <a:latin typeface="Calibri" panose="020F0502020204030204" pitchFamily="34" charset="0"/>
              </a:rPr>
              <a:t> Kumar </a:t>
            </a:r>
            <a:r>
              <a:rPr lang="en-US" sz="1800" b="0" i="0" u="none" strike="noStrike" dirty="0" err="1">
                <a:solidFill>
                  <a:srgbClr val="000000"/>
                </a:solidFill>
                <a:effectLst/>
                <a:latin typeface="Calibri" panose="020F0502020204030204" pitchFamily="34" charset="0"/>
              </a:rPr>
              <a:t>Sethy</a:t>
            </a:r>
            <a:r>
              <a:rPr lang="en-US" sz="1800" b="0" i="0" u="none" strike="noStrike" dirty="0">
                <a:solidFill>
                  <a:srgbClr val="000000"/>
                </a:solidFill>
                <a:effectLst/>
                <a:latin typeface="Calibri" panose="020F0502020204030204" pitchFamily="34" charset="0"/>
              </a:rPr>
              <a:t>. [June 2021]</a:t>
            </a:r>
            <a:endParaRPr lang="en-US" b="0" dirty="0">
              <a:effectLst/>
            </a:endParaRPr>
          </a:p>
          <a:p>
            <a:pPr algn="just" rtl="0">
              <a:spcBef>
                <a:spcPts val="1000"/>
              </a:spcBef>
              <a:spcAft>
                <a:spcPts val="0"/>
              </a:spcAft>
            </a:pPr>
            <a:r>
              <a:rPr lang="en-US" sz="1800" b="0" i="0" u="none" strike="noStrike" dirty="0">
                <a:solidFill>
                  <a:srgbClr val="000000"/>
                </a:solidFill>
                <a:effectLst/>
                <a:latin typeface="Calibri" panose="020F0502020204030204" pitchFamily="34" charset="0"/>
              </a:rPr>
              <a:t>[4] Automatic Fruit Classification Using Deep Learning for Industrial Applications by</a:t>
            </a:r>
            <a:endParaRPr lang="en-US" b="0" dirty="0">
              <a:effectLst/>
            </a:endParaRPr>
          </a:p>
          <a:p>
            <a:pPr algn="just" rtl="0">
              <a:spcBef>
                <a:spcPts val="1000"/>
              </a:spcBef>
              <a:spcAft>
                <a:spcPts val="0"/>
              </a:spcAft>
            </a:pPr>
            <a:r>
              <a:rPr lang="en-US" sz="1800" b="0" i="0" u="none" strike="noStrike" dirty="0">
                <a:solidFill>
                  <a:srgbClr val="000000"/>
                </a:solidFill>
                <a:effectLst/>
                <a:latin typeface="Calibri" panose="020F0502020204030204" pitchFamily="34" charset="0"/>
              </a:rPr>
              <a:t>      M. Shamim Hossain, Muneer Al-Hammadi and Ghulam Muhammad. [October 2018]</a:t>
            </a:r>
            <a:endParaRPr lang="en-US" b="0" dirty="0">
              <a:effectLst/>
            </a:endParaRPr>
          </a:p>
          <a:p>
            <a:pPr algn="just" rtl="0">
              <a:spcBef>
                <a:spcPts val="1000"/>
              </a:spcBef>
              <a:spcAft>
                <a:spcPts val="0"/>
              </a:spcAft>
            </a:pPr>
            <a:r>
              <a:rPr lang="en-US" sz="1800" b="0" i="0" u="none" strike="noStrike" dirty="0">
                <a:solidFill>
                  <a:srgbClr val="000000"/>
                </a:solidFill>
                <a:effectLst/>
                <a:latin typeface="Calibri" panose="020F0502020204030204" pitchFamily="34" charset="0"/>
              </a:rPr>
              <a:t>[5] Ripeness Classification of Bananas Using an Artificial Neural Network by Fatma M.</a:t>
            </a:r>
            <a:endParaRPr lang="en-US" b="0" dirty="0">
              <a:effectLst/>
            </a:endParaRPr>
          </a:p>
          <a:p>
            <a:pPr algn="just" rtl="0">
              <a:spcBef>
                <a:spcPts val="1000"/>
              </a:spcBef>
              <a:spcAft>
                <a:spcPts val="0"/>
              </a:spcAft>
            </a:pPr>
            <a:r>
              <a:rPr lang="en-US" sz="1800" b="0" i="0" u="none" strike="noStrike" dirty="0">
                <a:solidFill>
                  <a:srgbClr val="000000"/>
                </a:solidFill>
                <a:effectLst/>
                <a:latin typeface="Calibri" panose="020F0502020204030204" pitchFamily="34" charset="0"/>
              </a:rPr>
              <a:t>      A. </a:t>
            </a:r>
            <a:r>
              <a:rPr lang="en-US" sz="1800" b="0" i="0" u="none" strike="noStrike" dirty="0" err="1">
                <a:solidFill>
                  <a:srgbClr val="000000"/>
                </a:solidFill>
                <a:effectLst/>
                <a:latin typeface="Calibri" panose="020F0502020204030204" pitchFamily="34" charset="0"/>
              </a:rPr>
              <a:t>Mazen</a:t>
            </a:r>
            <a:r>
              <a:rPr lang="en-US" sz="1800" b="0" i="0" u="none" strike="noStrike" dirty="0">
                <a:solidFill>
                  <a:srgbClr val="000000"/>
                </a:solidFill>
                <a:effectLst/>
                <a:latin typeface="Calibri" panose="020F0502020204030204" pitchFamily="34" charset="0"/>
              </a:rPr>
              <a:t> &amp; Ahmed A. Nashat. [January 201]</a:t>
            </a:r>
            <a:endParaRPr lang="en-US" b="0" dirty="0">
              <a:effectLst/>
            </a:endParaRPr>
          </a:p>
          <a:p>
            <a:br>
              <a:rPr lang="en-US" dirty="0"/>
            </a:br>
            <a:endParaRPr lang="en-US" dirty="0"/>
          </a:p>
        </p:txBody>
      </p:sp>
    </p:spTree>
    <p:extLst>
      <p:ext uri="{BB962C8B-B14F-4D97-AF65-F5344CB8AC3E}">
        <p14:creationId xmlns:p14="http://schemas.microsoft.com/office/powerpoint/2010/main" val="2286068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242577"/>
            <a:ext cx="9879291" cy="844197"/>
          </a:xfrm>
          <a:solidFill>
            <a:srgbClr val="002060"/>
          </a:solidFill>
        </p:spPr>
        <p:txBody>
          <a:bodyPr/>
          <a:lstStyle/>
          <a:p>
            <a:r>
              <a:rPr lang="en-IN" b="1" dirty="0">
                <a:ln>
                  <a:solidFill>
                    <a:schemeClr val="bg1"/>
                  </a:solidFill>
                </a:ln>
                <a:solidFill>
                  <a:schemeClr val="bg1"/>
                </a:solidFill>
              </a:rPr>
              <a:t>Presentation Outline</a:t>
            </a:r>
          </a:p>
        </p:txBody>
      </p:sp>
      <p:sp>
        <p:nvSpPr>
          <p:cNvPr id="3" name="Content Placeholder 2">
            <a:extLst>
              <a:ext uri="{FF2B5EF4-FFF2-40B4-BE49-F238E27FC236}">
                <a16:creationId xmlns:a16="http://schemas.microsoft.com/office/drawing/2014/main" id="{E6CDD646-3FD1-42E3-B283-E0E745697FFC}"/>
              </a:ext>
            </a:extLst>
          </p:cNvPr>
          <p:cNvSpPr>
            <a:spLocks noGrp="1"/>
          </p:cNvSpPr>
          <p:nvPr>
            <p:ph idx="1"/>
          </p:nvPr>
        </p:nvSpPr>
        <p:spPr>
          <a:xfrm>
            <a:off x="395141" y="1178849"/>
            <a:ext cx="11265816" cy="5217744"/>
          </a:xfrm>
        </p:spPr>
        <p:txBody>
          <a:bodyPr>
            <a:normAutofit fontScale="92500" lnSpcReduction="10000"/>
          </a:bodyPr>
          <a:lstStyle/>
          <a:p>
            <a:r>
              <a:rPr lang="en-IN" dirty="0"/>
              <a:t>Introduction</a:t>
            </a:r>
          </a:p>
          <a:p>
            <a:r>
              <a:rPr lang="en-IN" dirty="0"/>
              <a:t>Problem Statement</a:t>
            </a:r>
          </a:p>
          <a:p>
            <a:r>
              <a:rPr lang="en-US" dirty="0"/>
              <a:t>Literature Survey</a:t>
            </a:r>
          </a:p>
          <a:p>
            <a:r>
              <a:rPr lang="en-US" dirty="0"/>
              <a:t>System Requirement Specification</a:t>
            </a:r>
            <a:endParaRPr lang="en-IN" dirty="0"/>
          </a:p>
          <a:p>
            <a:r>
              <a:rPr lang="en-IN" dirty="0"/>
              <a:t>System methodology</a:t>
            </a:r>
          </a:p>
          <a:p>
            <a:r>
              <a:rPr lang="en-IN" dirty="0"/>
              <a:t>Flowchart</a:t>
            </a:r>
          </a:p>
          <a:p>
            <a:r>
              <a:rPr lang="en-IN" dirty="0"/>
              <a:t>Project Modules</a:t>
            </a:r>
          </a:p>
          <a:p>
            <a:r>
              <a:rPr lang="en-IN" dirty="0"/>
              <a:t>Implementation</a:t>
            </a:r>
            <a:endParaRPr lang="en-US" dirty="0"/>
          </a:p>
          <a:p>
            <a:r>
              <a:rPr lang="en-US" dirty="0"/>
              <a:t>Snapshots</a:t>
            </a:r>
            <a:endParaRPr lang="en-IN" dirty="0"/>
          </a:p>
          <a:p>
            <a:r>
              <a:rPr lang="en-IN" dirty="0"/>
              <a:t>Conclusion</a:t>
            </a:r>
          </a:p>
          <a:p>
            <a:r>
              <a:rPr lang="en-IN" dirty="0"/>
              <a:t>References</a:t>
            </a:r>
          </a:p>
          <a:p>
            <a:endParaRPr lang="en-IN" dirty="0"/>
          </a:p>
        </p:txBody>
      </p:sp>
      <p:sp>
        <p:nvSpPr>
          <p:cNvPr id="7" name="TextBox 6">
            <a:extLst>
              <a:ext uri="{FF2B5EF4-FFF2-40B4-BE49-F238E27FC236}">
                <a16:creationId xmlns:a16="http://schemas.microsoft.com/office/drawing/2014/main" id="{223CB7BF-1D14-46EC-8E3E-24EFBDD1B9DB}"/>
              </a:ext>
            </a:extLst>
          </p:cNvPr>
          <p:cNvSpPr txBox="1"/>
          <p:nvPr/>
        </p:nvSpPr>
        <p:spPr>
          <a:xfrm>
            <a:off x="0" y="6538912"/>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3</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p:txBody>
          <a:bodyPr/>
          <a:lstStyle/>
          <a:p>
            <a:fld id="{249020A1-FA28-4834-83A8-C0CE35CB1668}" type="slidenum">
              <a:rPr lang="en-IN" smtClean="0"/>
              <a:pPr/>
              <a:t>3</a:t>
            </a:fld>
            <a:endParaRPr lang="en-IN" dirty="0"/>
          </a:p>
        </p:txBody>
      </p:sp>
    </p:spTree>
    <p:extLst>
      <p:ext uri="{BB962C8B-B14F-4D97-AF65-F5344CB8AC3E}">
        <p14:creationId xmlns:p14="http://schemas.microsoft.com/office/powerpoint/2010/main" val="3252619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242577"/>
            <a:ext cx="9879291" cy="844197"/>
          </a:xfrm>
          <a:solidFill>
            <a:srgbClr val="002060"/>
          </a:solidFill>
        </p:spPr>
        <p:txBody>
          <a:bodyPr/>
          <a:lstStyle/>
          <a:p>
            <a:r>
              <a:rPr lang="en-IN" b="1" dirty="0">
                <a:ln>
                  <a:solidFill>
                    <a:schemeClr val="bg1"/>
                  </a:solidFill>
                </a:ln>
                <a:solidFill>
                  <a:schemeClr val="bg1"/>
                </a:solidFill>
              </a:rPr>
              <a:t>Introduction </a:t>
            </a:r>
          </a:p>
        </p:txBody>
      </p:sp>
      <p:sp>
        <p:nvSpPr>
          <p:cNvPr id="3" name="Content Placeholder 2">
            <a:extLst>
              <a:ext uri="{FF2B5EF4-FFF2-40B4-BE49-F238E27FC236}">
                <a16:creationId xmlns:a16="http://schemas.microsoft.com/office/drawing/2014/main" id="{E6CDD646-3FD1-42E3-B283-E0E745697FFC}"/>
              </a:ext>
            </a:extLst>
          </p:cNvPr>
          <p:cNvSpPr>
            <a:spLocks noGrp="1"/>
          </p:cNvSpPr>
          <p:nvPr>
            <p:ph idx="1"/>
          </p:nvPr>
        </p:nvSpPr>
        <p:spPr>
          <a:xfrm>
            <a:off x="395141" y="1178849"/>
            <a:ext cx="11265816" cy="5217744"/>
          </a:xfrm>
        </p:spPr>
        <p:txBody>
          <a:bodyPr>
            <a:normAutofit/>
          </a:bodyPr>
          <a:lstStyle/>
          <a:p>
            <a:pPr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Calibri" panose="020F0502020204030204" pitchFamily="34" charset="0"/>
              </a:rPr>
              <a:t>India is an agricultural country where a variety of fruits and vegetables are grown and produced for consumption as well as export.</a:t>
            </a:r>
            <a:endParaRPr lang="en-US" sz="2400" b="0" i="0" u="none" strike="noStrike" dirty="0">
              <a:solidFill>
                <a:srgbClr val="000000"/>
              </a:solidFill>
              <a:effectLst/>
              <a:latin typeface="Arial" panose="020B0604020202020204" pitchFamily="34" charset="0"/>
            </a:endParaRPr>
          </a:p>
          <a:p>
            <a:pPr rtl="0" fontAlgn="base">
              <a:spcBef>
                <a:spcPts val="1000"/>
              </a:spcBef>
              <a:spcAft>
                <a:spcPts val="0"/>
              </a:spcAft>
              <a:buFont typeface="Arial" panose="020B0604020202020204" pitchFamily="34" charset="0"/>
              <a:buChar char="•"/>
            </a:pPr>
            <a:r>
              <a:rPr lang="en-US" sz="2400" b="0" i="0" u="none" strike="noStrike" dirty="0">
                <a:solidFill>
                  <a:srgbClr val="000000"/>
                </a:solidFill>
                <a:effectLst/>
                <a:latin typeface="Calibri" panose="020F0502020204030204" pitchFamily="34" charset="0"/>
              </a:rPr>
              <a:t> India is at second position after China in production of fruits.</a:t>
            </a:r>
            <a:endParaRPr lang="en-US" sz="2400" b="0" i="0" u="none" strike="noStrike" dirty="0">
              <a:solidFill>
                <a:srgbClr val="000000"/>
              </a:solidFill>
              <a:effectLst/>
              <a:latin typeface="Arial" panose="020B0604020202020204" pitchFamily="34" charset="0"/>
            </a:endParaRPr>
          </a:p>
          <a:p>
            <a:pPr rtl="0" fontAlgn="base">
              <a:spcBef>
                <a:spcPts val="1000"/>
              </a:spcBef>
              <a:spcAft>
                <a:spcPts val="0"/>
              </a:spcAft>
              <a:buFont typeface="Arial" panose="020B0604020202020204" pitchFamily="34" charset="0"/>
              <a:buChar char="•"/>
            </a:pPr>
            <a:r>
              <a:rPr lang="en-US" sz="2400" b="0" i="0" u="none" strike="noStrike" dirty="0">
                <a:solidFill>
                  <a:srgbClr val="000000"/>
                </a:solidFill>
                <a:effectLst/>
                <a:latin typeface="Calibri" panose="020F0502020204030204" pitchFamily="34" charset="0"/>
              </a:rPr>
              <a:t> Texture, Color &amp; freshness are the important parameters for fruit quality identification. </a:t>
            </a:r>
            <a:endParaRPr lang="en-US" sz="2400" b="0" i="0" u="none" strike="noStrike" dirty="0">
              <a:solidFill>
                <a:srgbClr val="000000"/>
              </a:solidFill>
              <a:effectLst/>
              <a:latin typeface="Arial" panose="020B0604020202020204" pitchFamily="34" charset="0"/>
            </a:endParaRPr>
          </a:p>
          <a:p>
            <a:pPr rtl="0" fontAlgn="base">
              <a:spcBef>
                <a:spcPts val="1000"/>
              </a:spcBef>
              <a:spcAft>
                <a:spcPts val="0"/>
              </a:spcAft>
              <a:buFont typeface="Arial" panose="020B0604020202020204" pitchFamily="34" charset="0"/>
              <a:buChar char="•"/>
            </a:pPr>
            <a:r>
              <a:rPr lang="en-US" sz="2400" b="0" i="0" u="none" strike="noStrike" dirty="0">
                <a:solidFill>
                  <a:srgbClr val="000000"/>
                </a:solidFill>
                <a:effectLst/>
                <a:latin typeface="Calibri" panose="020F0502020204030204" pitchFamily="34" charset="0"/>
              </a:rPr>
              <a:t>The color recognition is very important process in ripeness detection. </a:t>
            </a:r>
            <a:endParaRPr lang="en-US" sz="2400" b="0" i="0" u="none" strike="noStrike" dirty="0">
              <a:solidFill>
                <a:srgbClr val="000000"/>
              </a:solidFill>
              <a:effectLst/>
              <a:latin typeface="Arial" panose="020B0604020202020204" pitchFamily="34" charset="0"/>
            </a:endParaRPr>
          </a:p>
          <a:p>
            <a:pPr rtl="0" fontAlgn="base">
              <a:spcBef>
                <a:spcPts val="1000"/>
              </a:spcBef>
              <a:spcAft>
                <a:spcPts val="0"/>
              </a:spcAft>
              <a:buFont typeface="Arial" panose="020B0604020202020204" pitchFamily="34" charset="0"/>
              <a:buChar char="•"/>
            </a:pPr>
            <a:r>
              <a:rPr lang="en-US" sz="2400" b="0" i="0" u="none" strike="noStrike" dirty="0">
                <a:solidFill>
                  <a:srgbClr val="000000"/>
                </a:solidFill>
                <a:effectLst/>
                <a:latin typeface="Calibri" panose="020F0502020204030204" pitchFamily="34" charset="0"/>
              </a:rPr>
              <a:t>The ripeness detection is external quality factor. It is also important to check for any bacterial/fungal growth on the fruit/vegetable.</a:t>
            </a:r>
            <a:endParaRPr lang="en-US" sz="2400" b="0" i="0" u="none" strike="noStrike" dirty="0">
              <a:solidFill>
                <a:srgbClr val="000000"/>
              </a:solidFill>
              <a:effectLst/>
              <a:latin typeface="Arial" panose="020B0604020202020204" pitchFamily="34" charset="0"/>
            </a:endParaRPr>
          </a:p>
          <a:p>
            <a:pPr rtl="0" fontAlgn="base">
              <a:spcBef>
                <a:spcPts val="1000"/>
              </a:spcBef>
              <a:spcAft>
                <a:spcPts val="0"/>
              </a:spcAft>
              <a:buFont typeface="Arial" panose="020B0604020202020204" pitchFamily="34" charset="0"/>
              <a:buChar char="•"/>
            </a:pPr>
            <a:r>
              <a:rPr lang="en-US" sz="2400" b="0" i="0" u="none" strike="noStrike" dirty="0">
                <a:solidFill>
                  <a:srgbClr val="000000"/>
                </a:solidFill>
                <a:effectLst/>
                <a:latin typeface="Calibri" panose="020F0502020204030204" pitchFamily="34" charset="0"/>
              </a:rPr>
              <a:t> Because of these various factors, defected fruits can be recognized. </a:t>
            </a:r>
            <a:endParaRPr lang="en-US" sz="2400" b="0" i="0" u="none" strike="noStrike" dirty="0">
              <a:solidFill>
                <a:srgbClr val="000000"/>
              </a:solidFill>
              <a:effectLst/>
              <a:latin typeface="Arial" panose="020B0604020202020204" pitchFamily="34" charset="0"/>
            </a:endParaRPr>
          </a:p>
        </p:txBody>
      </p:sp>
      <p:sp>
        <p:nvSpPr>
          <p:cNvPr id="7" name="TextBox 6">
            <a:extLst>
              <a:ext uri="{FF2B5EF4-FFF2-40B4-BE49-F238E27FC236}">
                <a16:creationId xmlns:a16="http://schemas.microsoft.com/office/drawing/2014/main" id="{223CB7BF-1D14-46EC-8E3E-24EFBDD1B9DB}"/>
              </a:ext>
            </a:extLst>
          </p:cNvPr>
          <p:cNvSpPr txBox="1"/>
          <p:nvPr/>
        </p:nvSpPr>
        <p:spPr>
          <a:xfrm>
            <a:off x="0" y="6538912"/>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4</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p:txBody>
          <a:bodyPr/>
          <a:lstStyle/>
          <a:p>
            <a:fld id="{249020A1-FA28-4834-83A8-C0CE35CB1668}" type="slidenum">
              <a:rPr lang="en-IN" smtClean="0"/>
              <a:pPr/>
              <a:t>4</a:t>
            </a:fld>
            <a:endParaRPr lang="en-IN" dirty="0"/>
          </a:p>
        </p:txBody>
      </p:sp>
    </p:spTree>
    <p:extLst>
      <p:ext uri="{BB962C8B-B14F-4D97-AF65-F5344CB8AC3E}">
        <p14:creationId xmlns:p14="http://schemas.microsoft.com/office/powerpoint/2010/main" val="1863771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242577"/>
            <a:ext cx="9879291" cy="844197"/>
          </a:xfrm>
          <a:solidFill>
            <a:srgbClr val="002060"/>
          </a:solidFill>
        </p:spPr>
        <p:txBody>
          <a:bodyPr/>
          <a:lstStyle/>
          <a:p>
            <a:r>
              <a:rPr lang="en-IN" dirty="0"/>
              <a:t>Problem Statement</a:t>
            </a:r>
          </a:p>
        </p:txBody>
      </p:sp>
      <p:sp>
        <p:nvSpPr>
          <p:cNvPr id="3" name="Content Placeholder 2">
            <a:extLst>
              <a:ext uri="{FF2B5EF4-FFF2-40B4-BE49-F238E27FC236}">
                <a16:creationId xmlns:a16="http://schemas.microsoft.com/office/drawing/2014/main" id="{E6CDD646-3FD1-42E3-B283-E0E745697FFC}"/>
              </a:ext>
            </a:extLst>
          </p:cNvPr>
          <p:cNvSpPr>
            <a:spLocks noGrp="1"/>
          </p:cNvSpPr>
          <p:nvPr>
            <p:ph idx="1"/>
          </p:nvPr>
        </p:nvSpPr>
        <p:spPr>
          <a:xfrm>
            <a:off x="395141" y="1178849"/>
            <a:ext cx="11265816" cy="5217744"/>
          </a:xfrm>
        </p:spPr>
        <p:txBody>
          <a:bodyPr>
            <a:normAutofit/>
          </a:bodyPr>
          <a:lstStyle/>
          <a:p>
            <a:pPr rtl="0" fontAlgn="base">
              <a:spcBef>
                <a:spcPts val="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To detect the quality of the fruits and vegetables using image classification and object detection. </a:t>
            </a:r>
            <a:endParaRPr lang="en-US" b="0" i="0" u="none" strike="noStrike" dirty="0">
              <a:solidFill>
                <a:srgbClr val="000000"/>
              </a:solidFill>
              <a:effectLst/>
              <a:latin typeface="Arial" panose="020B0604020202020204" pitchFamily="34" charset="0"/>
            </a:endParaRPr>
          </a:p>
          <a:p>
            <a:pPr rtl="0" fontAlgn="base">
              <a:spcBef>
                <a:spcPts val="2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Defect or damage usually occurs in fruit and vegetables due to various factors such as rotting, bruising, scab, fungal growth, injury, disease etc. The image classification helps to identify the rotten/defected fruit and object detection helps in detecting it in real-time.</a:t>
            </a:r>
            <a:endParaRPr lang="en-US" b="0" i="0" u="none" strike="noStrike" dirty="0">
              <a:solidFill>
                <a:srgbClr val="000000"/>
              </a:solidFill>
              <a:effectLst/>
              <a:latin typeface="Arial" panose="020B0604020202020204" pitchFamily="34" charset="0"/>
            </a:endParaRPr>
          </a:p>
        </p:txBody>
      </p:sp>
      <p:sp>
        <p:nvSpPr>
          <p:cNvPr id="7" name="TextBox 6">
            <a:extLst>
              <a:ext uri="{FF2B5EF4-FFF2-40B4-BE49-F238E27FC236}">
                <a16:creationId xmlns:a16="http://schemas.microsoft.com/office/drawing/2014/main" id="{223CB7BF-1D14-46EC-8E3E-24EFBDD1B9DB}"/>
              </a:ext>
            </a:extLst>
          </p:cNvPr>
          <p:cNvSpPr txBox="1"/>
          <p:nvPr/>
        </p:nvSpPr>
        <p:spPr>
          <a:xfrm>
            <a:off x="0" y="6538912"/>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5</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p:txBody>
          <a:bodyPr/>
          <a:lstStyle/>
          <a:p>
            <a:fld id="{249020A1-FA28-4834-83A8-C0CE35CB1668}" type="slidenum">
              <a:rPr lang="en-IN" smtClean="0"/>
              <a:pPr/>
              <a:t>5</a:t>
            </a:fld>
            <a:endParaRPr lang="en-IN" dirty="0"/>
          </a:p>
        </p:txBody>
      </p:sp>
    </p:spTree>
    <p:extLst>
      <p:ext uri="{BB962C8B-B14F-4D97-AF65-F5344CB8AC3E}">
        <p14:creationId xmlns:p14="http://schemas.microsoft.com/office/powerpoint/2010/main" val="863377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242577"/>
            <a:ext cx="9879291" cy="844197"/>
          </a:xfrm>
          <a:solidFill>
            <a:srgbClr val="002060"/>
          </a:solidFill>
        </p:spPr>
        <p:txBody>
          <a:bodyPr/>
          <a:lstStyle/>
          <a:p>
            <a:r>
              <a:rPr lang="en-US" dirty="0"/>
              <a:t>Literature Survey</a:t>
            </a:r>
          </a:p>
        </p:txBody>
      </p:sp>
      <p:graphicFrame>
        <p:nvGraphicFramePr>
          <p:cNvPr id="6" name="Content Placeholder 5">
            <a:extLst>
              <a:ext uri="{FF2B5EF4-FFF2-40B4-BE49-F238E27FC236}">
                <a16:creationId xmlns:a16="http://schemas.microsoft.com/office/drawing/2014/main" id="{030A5A5E-4E66-4CAF-B4E5-47910C1CBD62}"/>
              </a:ext>
            </a:extLst>
          </p:cNvPr>
          <p:cNvGraphicFramePr>
            <a:graphicFrameLocks noGrp="1"/>
          </p:cNvGraphicFramePr>
          <p:nvPr>
            <p:ph idx="1"/>
            <p:extLst>
              <p:ext uri="{D42A27DB-BD31-4B8C-83A1-F6EECF244321}">
                <p14:modId xmlns:p14="http://schemas.microsoft.com/office/powerpoint/2010/main" val="2029937488"/>
              </p:ext>
            </p:extLst>
          </p:nvPr>
        </p:nvGraphicFramePr>
        <p:xfrm>
          <a:off x="131851" y="1233055"/>
          <a:ext cx="11928297" cy="5282037"/>
        </p:xfrm>
        <a:graphic>
          <a:graphicData uri="http://schemas.openxmlformats.org/drawingml/2006/table">
            <a:tbl>
              <a:tblPr/>
              <a:tblGrid>
                <a:gridCol w="1128087">
                  <a:extLst>
                    <a:ext uri="{9D8B030D-6E8A-4147-A177-3AD203B41FA5}">
                      <a16:colId xmlns:a16="http://schemas.microsoft.com/office/drawing/2014/main" val="289853943"/>
                    </a:ext>
                  </a:extLst>
                </a:gridCol>
                <a:gridCol w="2952646">
                  <a:extLst>
                    <a:ext uri="{9D8B030D-6E8A-4147-A177-3AD203B41FA5}">
                      <a16:colId xmlns:a16="http://schemas.microsoft.com/office/drawing/2014/main" val="3705932577"/>
                    </a:ext>
                  </a:extLst>
                </a:gridCol>
                <a:gridCol w="1638180">
                  <a:extLst>
                    <a:ext uri="{9D8B030D-6E8A-4147-A177-3AD203B41FA5}">
                      <a16:colId xmlns:a16="http://schemas.microsoft.com/office/drawing/2014/main" val="1320242631"/>
                    </a:ext>
                  </a:extLst>
                </a:gridCol>
                <a:gridCol w="6209384">
                  <a:extLst>
                    <a:ext uri="{9D8B030D-6E8A-4147-A177-3AD203B41FA5}">
                      <a16:colId xmlns:a16="http://schemas.microsoft.com/office/drawing/2014/main" val="3328665267"/>
                    </a:ext>
                  </a:extLst>
                </a:gridCol>
              </a:tblGrid>
              <a:tr h="378710">
                <a:tc>
                  <a:txBody>
                    <a:bodyPr/>
                    <a:lstStyle/>
                    <a:p>
                      <a:pPr rtl="0" fontAlgn="t">
                        <a:spcBef>
                          <a:spcPts val="0"/>
                        </a:spcBef>
                        <a:spcAft>
                          <a:spcPts val="0"/>
                        </a:spcAft>
                      </a:pPr>
                      <a:r>
                        <a:rPr lang="en-US" sz="1200" b="0" i="0" u="none" strike="noStrike">
                          <a:solidFill>
                            <a:srgbClr val="FFFFFF"/>
                          </a:solidFill>
                          <a:effectLst/>
                          <a:latin typeface="Arial" panose="020B0604020202020204" pitchFamily="34" charset="0"/>
                        </a:rPr>
                        <a:t>NO.</a:t>
                      </a: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0070C0"/>
                    </a:solidFill>
                  </a:tcPr>
                </a:tc>
                <a:tc>
                  <a:txBody>
                    <a:bodyPr/>
                    <a:lstStyle/>
                    <a:p>
                      <a:pPr rtl="0" fontAlgn="t">
                        <a:spcBef>
                          <a:spcPts val="0"/>
                        </a:spcBef>
                        <a:spcAft>
                          <a:spcPts val="0"/>
                        </a:spcAft>
                      </a:pPr>
                      <a:r>
                        <a:rPr lang="en-US" sz="1200" b="0" i="0" u="none" strike="noStrike">
                          <a:solidFill>
                            <a:srgbClr val="FFFFFF"/>
                          </a:solidFill>
                          <a:effectLst/>
                          <a:latin typeface="Arial" panose="020B0604020202020204" pitchFamily="34" charset="0"/>
                        </a:rPr>
                        <a:t>PAPER TITLE</a:t>
                      </a: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0070C0"/>
                    </a:solidFill>
                  </a:tcPr>
                </a:tc>
                <a:tc>
                  <a:txBody>
                    <a:bodyPr/>
                    <a:lstStyle/>
                    <a:p>
                      <a:pPr rtl="0" fontAlgn="t">
                        <a:spcBef>
                          <a:spcPts val="0"/>
                        </a:spcBef>
                        <a:spcAft>
                          <a:spcPts val="0"/>
                        </a:spcAft>
                      </a:pPr>
                      <a:r>
                        <a:rPr lang="en-US" sz="1200" b="0" i="0" u="none" strike="noStrike">
                          <a:solidFill>
                            <a:srgbClr val="FFFFFF"/>
                          </a:solidFill>
                          <a:effectLst/>
                          <a:latin typeface="Arial" panose="020B0604020202020204" pitchFamily="34" charset="0"/>
                        </a:rPr>
                        <a:t>YEAR OF PUBLISH</a:t>
                      </a: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0070C0"/>
                    </a:solidFill>
                  </a:tcPr>
                </a:tc>
                <a:tc>
                  <a:txBody>
                    <a:bodyPr/>
                    <a:lstStyle/>
                    <a:p>
                      <a:pPr rtl="0" fontAlgn="t">
                        <a:spcBef>
                          <a:spcPts val="0"/>
                        </a:spcBef>
                        <a:spcAft>
                          <a:spcPts val="0"/>
                        </a:spcAft>
                      </a:pPr>
                      <a:r>
                        <a:rPr lang="en-US" sz="1200" b="0" i="0" u="none" strike="noStrike" dirty="0">
                          <a:solidFill>
                            <a:srgbClr val="FFFFFF"/>
                          </a:solidFill>
                          <a:effectLst/>
                          <a:latin typeface="Arial" panose="020B0604020202020204" pitchFamily="34" charset="0"/>
                        </a:rPr>
                        <a:t>LITERATURE SURVEY</a:t>
                      </a:r>
                      <a:endParaRPr lang="en-US" sz="1800" dirty="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0070C0"/>
                    </a:solidFill>
                  </a:tcPr>
                </a:tc>
                <a:extLst>
                  <a:ext uri="{0D108BD9-81ED-4DB2-BD59-A6C34878D82A}">
                    <a16:rowId xmlns:a16="http://schemas.microsoft.com/office/drawing/2014/main" val="4128353772"/>
                  </a:ext>
                </a:extLst>
              </a:tr>
              <a:tr h="1437859">
                <a:tc>
                  <a:txBody>
                    <a:bodyPr/>
                    <a:lstStyle/>
                    <a:p>
                      <a:pPr rtl="0" fontAlgn="t">
                        <a:spcBef>
                          <a:spcPts val="0"/>
                        </a:spcBef>
                        <a:spcAft>
                          <a:spcPts val="0"/>
                        </a:spcAft>
                      </a:pPr>
                      <a:r>
                        <a:rPr lang="en-US" sz="1200" b="0" i="0" u="none" strike="noStrike" dirty="0">
                          <a:solidFill>
                            <a:srgbClr val="000000"/>
                          </a:solidFill>
                          <a:effectLst/>
                          <a:latin typeface="Arial" panose="020B0604020202020204" pitchFamily="34" charset="0"/>
                        </a:rPr>
                        <a:t>1</a:t>
                      </a:r>
                      <a:endParaRPr lang="en-US" sz="1800" dirty="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Real-time visual inspection system for grading fruits using computer vision and deep learning techniques</a:t>
                      </a:r>
                      <a:endParaRPr lang="en-US" sz="1800" dirty="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Arial" panose="020B0604020202020204" pitchFamily="34" charset="0"/>
                        </a:rPr>
                        <a:t>2021</a:t>
                      </a: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effectLst/>
                          <a:latin typeface="Arial" panose="020B0604020202020204" pitchFamily="34" charset="0"/>
                        </a:rPr>
                        <a:t>The results of this study show that </a:t>
                      </a:r>
                      <a:r>
                        <a:rPr lang="en-US" sz="1400" b="0" i="0" u="sng" dirty="0">
                          <a:solidFill>
                            <a:srgbClr val="000000"/>
                          </a:solidFill>
                          <a:effectLst/>
                          <a:latin typeface="Arial" panose="020B0604020202020204" pitchFamily="34" charset="0"/>
                        </a:rPr>
                        <a:t>Efficient Net </a:t>
                      </a:r>
                      <a:r>
                        <a:rPr lang="en-US" sz="1400" b="0" i="0" u="sng" strike="noStrike" dirty="0">
                          <a:solidFill>
                            <a:srgbClr val="000000"/>
                          </a:solidFill>
                          <a:effectLst/>
                          <a:latin typeface="Arial" panose="020B0604020202020204" pitchFamily="34" charset="0"/>
                          <a:hlinkClick r:id="rId2"/>
                        </a:rPr>
                        <a:t>CNN</a:t>
                      </a:r>
                      <a:r>
                        <a:rPr lang="en-US" sz="1400" b="0" i="0" u="sng" dirty="0">
                          <a:solidFill>
                            <a:srgbClr val="000000"/>
                          </a:solidFill>
                          <a:effectLst/>
                          <a:latin typeface="Arial" panose="020B0604020202020204" pitchFamily="34" charset="0"/>
                        </a:rPr>
                        <a:t> </a:t>
                      </a:r>
                      <a:r>
                        <a:rPr lang="en-US" sz="1400" b="0" i="0" u="none" strike="noStrike" dirty="0">
                          <a:solidFill>
                            <a:srgbClr val="000000"/>
                          </a:solidFill>
                          <a:effectLst/>
                          <a:latin typeface="Arial" panose="020B0604020202020204" pitchFamily="34" charset="0"/>
                        </a:rPr>
                        <a:t>models and their stacked combinations have the highest accuracy in grading the test set and real samples as compared to the other deep learning models.</a:t>
                      </a:r>
                      <a:endParaRPr lang="en-US" sz="2000" dirty="0">
                        <a:effectLst/>
                      </a:endParaRPr>
                    </a:p>
                    <a:p>
                      <a:pPr rtl="0" fontAlgn="t">
                        <a:spcBef>
                          <a:spcPts val="0"/>
                        </a:spcBef>
                        <a:spcAft>
                          <a:spcPts val="0"/>
                        </a:spcAft>
                      </a:pPr>
                      <a:br>
                        <a:rPr lang="en-US" sz="2000" dirty="0">
                          <a:effectLst/>
                        </a:rPr>
                      </a:br>
                      <a:r>
                        <a:rPr lang="en-US" sz="1400" b="0" i="0" u="none" strike="noStrike" dirty="0">
                          <a:solidFill>
                            <a:srgbClr val="000000"/>
                          </a:solidFill>
                          <a:effectLst/>
                          <a:latin typeface="Arial" panose="020B0604020202020204" pitchFamily="34" charset="0"/>
                        </a:rPr>
                        <a:t>In the proposed system, classification is solely based on the outer appearance of the fruit and it only uses single view of the fruits’ images. </a:t>
                      </a:r>
                      <a:endParaRPr lang="en-US" sz="2000" dirty="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3692034094"/>
                  </a:ext>
                </a:extLst>
              </a:tr>
              <a:tr h="1423307">
                <a:tc>
                  <a:txBody>
                    <a:bodyPr/>
                    <a:lstStyle/>
                    <a:p>
                      <a:pPr rtl="0" fontAlgn="t">
                        <a:spcBef>
                          <a:spcPts val="0"/>
                        </a:spcBef>
                        <a:spcAft>
                          <a:spcPts val="0"/>
                        </a:spcAft>
                      </a:pPr>
                      <a:r>
                        <a:rPr lang="en-US" sz="1200" b="0" i="0" u="none" strike="noStrike">
                          <a:solidFill>
                            <a:srgbClr val="000000"/>
                          </a:solidFill>
                          <a:effectLst/>
                          <a:latin typeface="Arial" panose="020B0604020202020204" pitchFamily="34" charset="0"/>
                        </a:rPr>
                        <a:t>2</a:t>
                      </a: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600" b="0" i="0" u="none" strike="noStrike">
                          <a:solidFill>
                            <a:srgbClr val="000000"/>
                          </a:solidFill>
                          <a:effectLst/>
                          <a:latin typeface="Arial" panose="020B0604020202020204" pitchFamily="34" charset="0"/>
                        </a:rPr>
                        <a:t>A role of computer vision in fruits and vegetables among various horticulture products of agriculture fields</a:t>
                      </a:r>
                      <a:endParaRPr lang="en-US" sz="1800">
                        <a:effectLst/>
                      </a:endParaRPr>
                    </a:p>
                    <a:p>
                      <a:pPr fontAlgn="t"/>
                      <a:br>
                        <a:rPr lang="en-US" sz="1800">
                          <a:effectLst/>
                        </a:rPr>
                      </a:b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Arial" panose="020B0604020202020204" pitchFamily="34" charset="0"/>
                        </a:rPr>
                        <a:t>2020</a:t>
                      </a: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effectLst/>
                          <a:latin typeface="Arial" panose="020B0604020202020204" pitchFamily="34" charset="0"/>
                        </a:rPr>
                        <a:t>Recognition and classification of fruits and vegetable and also detection of disease in fruits and vegetable among the horticulture product under agriculture field using computer vision. </a:t>
                      </a:r>
                      <a:endParaRPr lang="en-US" sz="2000" dirty="0">
                        <a:effectLst/>
                      </a:endParaRPr>
                    </a:p>
                    <a:p>
                      <a:pPr rtl="0" fontAlgn="t">
                        <a:spcBef>
                          <a:spcPts val="0"/>
                        </a:spcBef>
                        <a:spcAft>
                          <a:spcPts val="0"/>
                        </a:spcAft>
                      </a:pPr>
                      <a:br>
                        <a:rPr lang="en-US" sz="1400" b="0" i="0" u="none" strike="noStrike" dirty="0">
                          <a:solidFill>
                            <a:srgbClr val="000000"/>
                          </a:solidFill>
                          <a:effectLst/>
                          <a:latin typeface="Arial" panose="020B0604020202020204" pitchFamily="34" charset="0"/>
                        </a:rPr>
                      </a:br>
                      <a:r>
                        <a:rPr lang="en-US" sz="1400" b="0" i="0" u="none" strike="noStrike" dirty="0">
                          <a:solidFill>
                            <a:srgbClr val="000000"/>
                          </a:solidFill>
                          <a:effectLst/>
                          <a:latin typeface="Arial" panose="020B0604020202020204" pitchFamily="34" charset="0"/>
                        </a:rPr>
                        <a:t>One major disadvantage in the use of Computer Vision is the preparation of dataset, that is Hercules task and it is too much time-consuming.</a:t>
                      </a:r>
                      <a:endParaRPr lang="en-US" sz="2000" dirty="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53747449"/>
                  </a:ext>
                </a:extLst>
              </a:tr>
              <a:tr h="1830775">
                <a:tc>
                  <a:txBody>
                    <a:bodyPr/>
                    <a:lstStyle/>
                    <a:p>
                      <a:pPr rtl="0" fontAlgn="t">
                        <a:spcBef>
                          <a:spcPts val="0"/>
                        </a:spcBef>
                        <a:spcAft>
                          <a:spcPts val="0"/>
                        </a:spcAft>
                      </a:pPr>
                      <a:r>
                        <a:rPr lang="en-US" sz="1200" b="0" i="0" u="none" strike="noStrike">
                          <a:solidFill>
                            <a:srgbClr val="000000"/>
                          </a:solidFill>
                          <a:effectLst/>
                          <a:latin typeface="Arial" panose="020B0604020202020204" pitchFamily="34" charset="0"/>
                        </a:rPr>
                        <a:t>3</a:t>
                      </a: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600" b="0" i="0" u="none" strike="noStrike">
                          <a:solidFill>
                            <a:srgbClr val="000000"/>
                          </a:solidFill>
                          <a:effectLst/>
                          <a:latin typeface="Arial" panose="020B0604020202020204" pitchFamily="34" charset="0"/>
                        </a:rPr>
                        <a:t>Maturity status classification of papaya fruits based on machine learning and transfer learning approach</a:t>
                      </a:r>
                      <a:endParaRPr lang="en-US" sz="1800">
                        <a:effectLst/>
                      </a:endParaRPr>
                    </a:p>
                    <a:p>
                      <a:pPr fontAlgn="t"/>
                      <a:br>
                        <a:rPr lang="en-US" sz="1800">
                          <a:effectLst/>
                        </a:rPr>
                      </a:b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Arial" panose="020B0604020202020204" pitchFamily="34" charset="0"/>
                        </a:rPr>
                        <a:t>2020</a:t>
                      </a:r>
                      <a:endParaRPr lang="en-US" sz="180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effectLst/>
                          <a:latin typeface="Arial" panose="020B0604020202020204" pitchFamily="34" charset="0"/>
                        </a:rPr>
                        <a:t>This paper proposed a classification model for maturity status classification of papaya fruits in two approaches, machine learning and transfer learning approach.</a:t>
                      </a:r>
                      <a:br>
                        <a:rPr lang="en-US" sz="1400" b="0" i="0" u="none" strike="noStrike" dirty="0">
                          <a:solidFill>
                            <a:srgbClr val="000000"/>
                          </a:solidFill>
                          <a:effectLst/>
                          <a:latin typeface="Arial" panose="020B0604020202020204" pitchFamily="34" charset="0"/>
                        </a:rPr>
                      </a:br>
                      <a:r>
                        <a:rPr lang="en-US" sz="1400" b="0" i="0" u="none" strike="noStrike" dirty="0">
                          <a:solidFill>
                            <a:srgbClr val="000000"/>
                          </a:solidFill>
                          <a:effectLst/>
                          <a:latin typeface="Arial" panose="020B0604020202020204" pitchFamily="34" charset="0"/>
                        </a:rPr>
                        <a:t>In overall, </a:t>
                      </a:r>
                      <a:r>
                        <a:rPr lang="en-US" sz="1400" b="0" i="0" u="sng" dirty="0">
                          <a:solidFill>
                            <a:srgbClr val="000000"/>
                          </a:solidFill>
                          <a:effectLst/>
                          <a:latin typeface="Arial" panose="020B0604020202020204" pitchFamily="34" charset="0"/>
                        </a:rPr>
                        <a:t>the VGG19 is better</a:t>
                      </a:r>
                      <a:r>
                        <a:rPr lang="en-US" sz="1400" b="0" i="0" u="none" strike="noStrike" dirty="0">
                          <a:solidFill>
                            <a:srgbClr val="000000"/>
                          </a:solidFill>
                          <a:effectLst/>
                          <a:latin typeface="Arial" panose="020B0604020202020204" pitchFamily="34" charset="0"/>
                        </a:rPr>
                        <a:t> as VGG19 is based on transfer learning, there is no requirement of feature extraction and feature selection process. Although transfer learning approach needs complex architecture, high training time and large datasets for but it is one time only.</a:t>
                      </a:r>
                      <a:br>
                        <a:rPr lang="en-US" sz="1400" b="0" i="0" u="none" strike="noStrike" dirty="0">
                          <a:solidFill>
                            <a:srgbClr val="000000"/>
                          </a:solidFill>
                          <a:effectLst/>
                          <a:latin typeface="Arial" panose="020B0604020202020204" pitchFamily="34" charset="0"/>
                        </a:rPr>
                      </a:br>
                      <a:r>
                        <a:rPr lang="en-US" sz="1400" b="0" i="0" u="none" strike="noStrike" dirty="0">
                          <a:solidFill>
                            <a:srgbClr val="000000"/>
                          </a:solidFill>
                          <a:effectLst/>
                          <a:latin typeface="Arial" panose="020B0604020202020204" pitchFamily="34" charset="0"/>
                        </a:rPr>
                        <a:t>The accuracy is 100%.</a:t>
                      </a:r>
                      <a:endParaRPr lang="en-US" sz="2000" dirty="0">
                        <a:effectLst/>
                      </a:endParaRPr>
                    </a:p>
                  </a:txBody>
                  <a:tcPr marL="44238" marR="44238" marT="44238" marB="44238">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3989862194"/>
                  </a:ext>
                </a:extLst>
              </a:tr>
            </a:tbl>
          </a:graphicData>
        </a:graphic>
      </p:graphicFrame>
      <p:sp>
        <p:nvSpPr>
          <p:cNvPr id="7" name="TextBox 6">
            <a:extLst>
              <a:ext uri="{FF2B5EF4-FFF2-40B4-BE49-F238E27FC236}">
                <a16:creationId xmlns:a16="http://schemas.microsoft.com/office/drawing/2014/main" id="{223CB7BF-1D14-46EC-8E3E-24EFBDD1B9DB}"/>
              </a:ext>
            </a:extLst>
          </p:cNvPr>
          <p:cNvSpPr txBox="1"/>
          <p:nvPr/>
        </p:nvSpPr>
        <p:spPr>
          <a:xfrm>
            <a:off x="0" y="6538912"/>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6</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p:txBody>
          <a:bodyPr/>
          <a:lstStyle/>
          <a:p>
            <a:fld id="{249020A1-FA28-4834-83A8-C0CE35CB1668}" type="slidenum">
              <a:rPr lang="en-IN" smtClean="0"/>
              <a:pPr/>
              <a:t>6</a:t>
            </a:fld>
            <a:endParaRPr lang="en-IN" dirty="0"/>
          </a:p>
        </p:txBody>
      </p:sp>
      <p:sp>
        <p:nvSpPr>
          <p:cNvPr id="8" name="Rectangle 1">
            <a:hlinkClick r:id="rId2"/>
            <a:extLst>
              <a:ext uri="{FF2B5EF4-FFF2-40B4-BE49-F238E27FC236}">
                <a16:creationId xmlns:a16="http://schemas.microsoft.com/office/drawing/2014/main" id="{31E45777-6F12-49D5-8105-EF447BB66598}"/>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476611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192333"/>
            <a:ext cx="9879291" cy="844197"/>
          </a:xfrm>
          <a:solidFill>
            <a:srgbClr val="002060"/>
          </a:solidFill>
        </p:spPr>
        <p:txBody>
          <a:bodyPr/>
          <a:lstStyle/>
          <a:p>
            <a:r>
              <a:rPr lang="en-US" dirty="0"/>
              <a:t>Literature Survey</a:t>
            </a:r>
            <a:endParaRPr lang="en-IN" b="1" dirty="0">
              <a:ln>
                <a:solidFill>
                  <a:schemeClr val="bg1"/>
                </a:solidFill>
              </a:ln>
              <a:solidFill>
                <a:schemeClr val="bg1"/>
              </a:solidFill>
            </a:endParaRPr>
          </a:p>
        </p:txBody>
      </p:sp>
      <p:sp>
        <p:nvSpPr>
          <p:cNvPr id="7" name="TextBox 6">
            <a:extLst>
              <a:ext uri="{FF2B5EF4-FFF2-40B4-BE49-F238E27FC236}">
                <a16:creationId xmlns:a16="http://schemas.microsoft.com/office/drawing/2014/main" id="{223CB7BF-1D14-46EC-8E3E-24EFBDD1B9DB}"/>
              </a:ext>
            </a:extLst>
          </p:cNvPr>
          <p:cNvSpPr txBox="1"/>
          <p:nvPr/>
        </p:nvSpPr>
        <p:spPr>
          <a:xfrm>
            <a:off x="0" y="6488668"/>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7</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a:xfrm>
            <a:off x="0" y="6396593"/>
            <a:ext cx="7772400" cy="411163"/>
          </a:xfrm>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a:xfrm>
            <a:off x="7772400" y="6396593"/>
            <a:ext cx="4419600" cy="411163"/>
          </a:xfrm>
        </p:spPr>
        <p:txBody>
          <a:bodyPr/>
          <a:lstStyle/>
          <a:p>
            <a:fld id="{249020A1-FA28-4834-83A8-C0CE35CB1668}" type="slidenum">
              <a:rPr lang="en-IN" smtClean="0"/>
              <a:pPr/>
              <a:t>7</a:t>
            </a:fld>
            <a:endParaRPr lang="en-IN" dirty="0"/>
          </a:p>
        </p:txBody>
      </p:sp>
      <p:graphicFrame>
        <p:nvGraphicFramePr>
          <p:cNvPr id="10" name="Content Placeholder 9">
            <a:extLst>
              <a:ext uri="{FF2B5EF4-FFF2-40B4-BE49-F238E27FC236}">
                <a16:creationId xmlns:a16="http://schemas.microsoft.com/office/drawing/2014/main" id="{38CD6D30-01D8-47F4-A390-2259BF86566F}"/>
              </a:ext>
            </a:extLst>
          </p:cNvPr>
          <p:cNvGraphicFramePr>
            <a:graphicFrameLocks noGrp="1"/>
          </p:cNvGraphicFramePr>
          <p:nvPr>
            <p:ph idx="1"/>
            <p:extLst>
              <p:ext uri="{D42A27DB-BD31-4B8C-83A1-F6EECF244321}">
                <p14:modId xmlns:p14="http://schemas.microsoft.com/office/powerpoint/2010/main" val="2206471972"/>
              </p:ext>
            </p:extLst>
          </p:nvPr>
        </p:nvGraphicFramePr>
        <p:xfrm>
          <a:off x="88526" y="1128605"/>
          <a:ext cx="11983670" cy="4910294"/>
        </p:xfrm>
        <a:graphic>
          <a:graphicData uri="http://schemas.openxmlformats.org/drawingml/2006/table">
            <a:tbl>
              <a:tblPr/>
              <a:tblGrid>
                <a:gridCol w="753875">
                  <a:extLst>
                    <a:ext uri="{9D8B030D-6E8A-4147-A177-3AD203B41FA5}">
                      <a16:colId xmlns:a16="http://schemas.microsoft.com/office/drawing/2014/main" val="2530948060"/>
                    </a:ext>
                  </a:extLst>
                </a:gridCol>
                <a:gridCol w="3632306">
                  <a:extLst>
                    <a:ext uri="{9D8B030D-6E8A-4147-A177-3AD203B41FA5}">
                      <a16:colId xmlns:a16="http://schemas.microsoft.com/office/drawing/2014/main" val="2795421776"/>
                    </a:ext>
                  </a:extLst>
                </a:gridCol>
                <a:gridCol w="1341310">
                  <a:extLst>
                    <a:ext uri="{9D8B030D-6E8A-4147-A177-3AD203B41FA5}">
                      <a16:colId xmlns:a16="http://schemas.microsoft.com/office/drawing/2014/main" val="2349866268"/>
                    </a:ext>
                  </a:extLst>
                </a:gridCol>
                <a:gridCol w="6256179">
                  <a:extLst>
                    <a:ext uri="{9D8B030D-6E8A-4147-A177-3AD203B41FA5}">
                      <a16:colId xmlns:a16="http://schemas.microsoft.com/office/drawing/2014/main" val="1889288707"/>
                    </a:ext>
                  </a:extLst>
                </a:gridCol>
              </a:tblGrid>
              <a:tr h="540707">
                <a:tc>
                  <a:txBody>
                    <a:bodyPr/>
                    <a:lstStyle/>
                    <a:p>
                      <a:pPr rtl="0" fontAlgn="t">
                        <a:spcBef>
                          <a:spcPts val="0"/>
                        </a:spcBef>
                        <a:spcAft>
                          <a:spcPts val="0"/>
                        </a:spcAft>
                      </a:pPr>
                      <a:r>
                        <a:rPr lang="en-US" sz="1200" b="0" i="0" u="none" strike="noStrike">
                          <a:solidFill>
                            <a:srgbClr val="FFFFFF"/>
                          </a:solidFill>
                          <a:effectLst/>
                          <a:latin typeface="Arial" panose="020B0604020202020204" pitchFamily="34" charset="0"/>
                        </a:rPr>
                        <a:t>NO.</a:t>
                      </a:r>
                      <a:endParaRPr lang="en-US" sz="180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0070C0"/>
                    </a:solidFill>
                  </a:tcPr>
                </a:tc>
                <a:tc>
                  <a:txBody>
                    <a:bodyPr/>
                    <a:lstStyle/>
                    <a:p>
                      <a:pPr rtl="0" fontAlgn="t">
                        <a:spcBef>
                          <a:spcPts val="0"/>
                        </a:spcBef>
                        <a:spcAft>
                          <a:spcPts val="0"/>
                        </a:spcAft>
                      </a:pPr>
                      <a:r>
                        <a:rPr lang="en-US" sz="1200" b="0" i="0" u="none" strike="noStrike">
                          <a:solidFill>
                            <a:srgbClr val="FFFFFF"/>
                          </a:solidFill>
                          <a:effectLst/>
                          <a:latin typeface="Arial" panose="020B0604020202020204" pitchFamily="34" charset="0"/>
                        </a:rPr>
                        <a:t>PAPER TITLE</a:t>
                      </a:r>
                      <a:endParaRPr lang="en-US" sz="180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0070C0"/>
                    </a:solidFill>
                  </a:tcPr>
                </a:tc>
                <a:tc>
                  <a:txBody>
                    <a:bodyPr/>
                    <a:lstStyle/>
                    <a:p>
                      <a:pPr rtl="0" fontAlgn="t">
                        <a:spcBef>
                          <a:spcPts val="0"/>
                        </a:spcBef>
                        <a:spcAft>
                          <a:spcPts val="0"/>
                        </a:spcAft>
                      </a:pPr>
                      <a:r>
                        <a:rPr lang="en-US" sz="1200" b="0" i="0" u="none" strike="noStrike">
                          <a:solidFill>
                            <a:srgbClr val="FFFFFF"/>
                          </a:solidFill>
                          <a:effectLst/>
                          <a:latin typeface="Arial" panose="020B0604020202020204" pitchFamily="34" charset="0"/>
                        </a:rPr>
                        <a:t>YEAR OF PUBLISH</a:t>
                      </a:r>
                      <a:endParaRPr lang="en-US" sz="180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0070C0"/>
                    </a:solidFill>
                  </a:tcPr>
                </a:tc>
                <a:tc>
                  <a:txBody>
                    <a:bodyPr/>
                    <a:lstStyle/>
                    <a:p>
                      <a:pPr rtl="0" fontAlgn="t">
                        <a:spcBef>
                          <a:spcPts val="0"/>
                        </a:spcBef>
                        <a:spcAft>
                          <a:spcPts val="0"/>
                        </a:spcAft>
                      </a:pPr>
                      <a:r>
                        <a:rPr lang="en-US" sz="1200" b="0" i="0" u="none" strike="noStrike">
                          <a:solidFill>
                            <a:srgbClr val="FFFFFF"/>
                          </a:solidFill>
                          <a:effectLst/>
                          <a:latin typeface="Arial" panose="020B0604020202020204" pitchFamily="34" charset="0"/>
                        </a:rPr>
                        <a:t>LITERATURE SURVEY</a:t>
                      </a:r>
                      <a:endParaRPr lang="en-US" sz="180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rgbClr val="0070C0"/>
                    </a:solidFill>
                  </a:tcPr>
                </a:tc>
                <a:extLst>
                  <a:ext uri="{0D108BD9-81ED-4DB2-BD59-A6C34878D82A}">
                    <a16:rowId xmlns:a16="http://schemas.microsoft.com/office/drawing/2014/main" val="2819884496"/>
                  </a:ext>
                </a:extLst>
              </a:tr>
              <a:tr h="1690745">
                <a:tc>
                  <a:txBody>
                    <a:bodyPr/>
                    <a:lstStyle/>
                    <a:p>
                      <a:pPr rtl="0" fontAlgn="t">
                        <a:spcBef>
                          <a:spcPts val="0"/>
                        </a:spcBef>
                        <a:spcAft>
                          <a:spcPts val="0"/>
                        </a:spcAft>
                      </a:pPr>
                      <a:r>
                        <a:rPr lang="en-US" sz="1200" b="0" i="0" u="none" strike="noStrike">
                          <a:solidFill>
                            <a:srgbClr val="000000"/>
                          </a:solidFill>
                          <a:effectLst/>
                          <a:latin typeface="Arial" panose="020B0604020202020204" pitchFamily="34" charset="0"/>
                        </a:rPr>
                        <a:t>4</a:t>
                      </a:r>
                      <a:endParaRPr lang="en-US" sz="180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Automatic Fruit Classification Using Deep Learning for Industrial Applications</a:t>
                      </a:r>
                      <a:endParaRPr lang="en-US" sz="1800" dirty="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dirty="0">
                          <a:solidFill>
                            <a:srgbClr val="000000"/>
                          </a:solidFill>
                          <a:effectLst/>
                          <a:latin typeface="Arial" panose="020B0604020202020204" pitchFamily="34" charset="0"/>
                        </a:rPr>
                        <a:t>2019</a:t>
                      </a:r>
                      <a:endParaRPr lang="en-US" sz="1800" dirty="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600" b="0" i="0" u="none" strike="noStrike">
                          <a:solidFill>
                            <a:srgbClr val="000000"/>
                          </a:solidFill>
                          <a:effectLst/>
                          <a:latin typeface="Arial" panose="020B0604020202020204" pitchFamily="34" charset="0"/>
                        </a:rPr>
                        <a:t>An efficient framework for fruit classification using deep learning. More specifically, the framework is based on two different deep learning architectures. </a:t>
                      </a:r>
                      <a:endParaRPr lang="en-US" sz="1800">
                        <a:effectLst/>
                      </a:endParaRPr>
                    </a:p>
                    <a:p>
                      <a:pPr rtl="0" fontAlgn="t">
                        <a:spcBef>
                          <a:spcPts val="0"/>
                        </a:spcBef>
                        <a:spcAft>
                          <a:spcPts val="0"/>
                        </a:spcAft>
                      </a:pPr>
                      <a:r>
                        <a:rPr lang="en-US" sz="1600" b="0" i="0" u="none" strike="noStrike">
                          <a:solidFill>
                            <a:srgbClr val="000000"/>
                          </a:solidFill>
                          <a:effectLst/>
                          <a:latin typeface="Arial" panose="020B0604020202020204" pitchFamily="34" charset="0"/>
                        </a:rPr>
                        <a:t>The first is a proposed light model of six convolutional neural network layers, whereas the second is a fine-tuned visual geometry group-16 pre-trained deep learning model.</a:t>
                      </a:r>
                      <a:endParaRPr lang="en-US" sz="180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985528426"/>
                  </a:ext>
                </a:extLst>
              </a:tr>
              <a:tr h="2678842">
                <a:tc>
                  <a:txBody>
                    <a:bodyPr/>
                    <a:lstStyle/>
                    <a:p>
                      <a:pPr rtl="0" fontAlgn="t">
                        <a:spcBef>
                          <a:spcPts val="0"/>
                        </a:spcBef>
                        <a:spcAft>
                          <a:spcPts val="0"/>
                        </a:spcAft>
                      </a:pPr>
                      <a:r>
                        <a:rPr lang="en-US" sz="1200" b="0" i="0" u="none" strike="noStrike">
                          <a:solidFill>
                            <a:srgbClr val="000000"/>
                          </a:solidFill>
                          <a:effectLst/>
                          <a:latin typeface="Arial" panose="020B0604020202020204" pitchFamily="34" charset="0"/>
                        </a:rPr>
                        <a:t>5</a:t>
                      </a:r>
                      <a:endParaRPr lang="en-US" sz="180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panose="020B0604020202020204" pitchFamily="34" charset="0"/>
                        </a:rPr>
                        <a:t>Ripeness Classification of Bananas Using an Artificial Neural Network</a:t>
                      </a:r>
                      <a:endParaRPr lang="en-US" sz="1800">
                        <a:effectLst/>
                      </a:endParaRPr>
                    </a:p>
                    <a:p>
                      <a:pPr fontAlgn="t"/>
                      <a:br>
                        <a:rPr lang="en-US" sz="1800">
                          <a:effectLst/>
                        </a:rPr>
                      </a:br>
                      <a:br>
                        <a:rPr lang="en-US" sz="1800">
                          <a:effectLst/>
                        </a:rPr>
                      </a:br>
                      <a:endParaRPr lang="en-US" sz="180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Arial" panose="020B0604020202020204" pitchFamily="34" charset="0"/>
                        </a:rPr>
                        <a:t>2019</a:t>
                      </a:r>
                      <a:endParaRPr lang="en-US" sz="1800">
                        <a:effectLst/>
                      </a:endParaRPr>
                    </a:p>
                    <a:p>
                      <a:pPr fontAlgn="t"/>
                      <a:br>
                        <a:rPr lang="en-US" sz="1800">
                          <a:effectLst/>
                        </a:rPr>
                      </a:br>
                      <a:endParaRPr lang="en-US" sz="180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In this paper, an automatic computer vision system is proposed to identify the ripening stages of bananas. A  four-class homemade database is prepared. </a:t>
                      </a:r>
                      <a:br>
                        <a:rPr lang="en-US" sz="1600" b="0" i="0" u="none" strike="noStrike" dirty="0">
                          <a:solidFill>
                            <a:srgbClr val="000000"/>
                          </a:solidFill>
                          <a:effectLst/>
                          <a:latin typeface="Arial" panose="020B0604020202020204" pitchFamily="34" charset="0"/>
                        </a:rPr>
                      </a:br>
                      <a:r>
                        <a:rPr lang="en-US" sz="1600" b="0" i="0" u="none" strike="noStrike" dirty="0">
                          <a:solidFill>
                            <a:srgbClr val="000000"/>
                          </a:solidFill>
                          <a:effectLst/>
                          <a:latin typeface="Arial" panose="020B0604020202020204" pitchFamily="34" charset="0"/>
                        </a:rPr>
                        <a:t>Then artificial neural network-based framework which uses color, development of brown spots to classify and grade banana fruit ripening stage. </a:t>
                      </a:r>
                      <a:br>
                        <a:rPr lang="en-US" sz="1600" b="0" i="0" u="none" strike="noStrike" dirty="0">
                          <a:solidFill>
                            <a:srgbClr val="000000"/>
                          </a:solidFill>
                          <a:effectLst/>
                          <a:latin typeface="Arial" panose="020B0604020202020204" pitchFamily="34" charset="0"/>
                        </a:rPr>
                      </a:br>
                      <a:r>
                        <a:rPr lang="en-US" sz="1600" b="0" i="0" u="none" strike="noStrike" dirty="0">
                          <a:solidFill>
                            <a:srgbClr val="000000"/>
                          </a:solidFill>
                          <a:effectLst/>
                          <a:latin typeface="Arial" panose="020B0604020202020204" pitchFamily="34" charset="0"/>
                        </a:rPr>
                        <a:t>Results and the performance of the proposed system are compared with various techniques such as the naive Bayes, the KNN, the decision tree, and discriminant analysis classifiers. </a:t>
                      </a:r>
                      <a:endParaRPr lang="en-US" sz="1800" dirty="0">
                        <a:effectLst/>
                      </a:endParaRPr>
                    </a:p>
                  </a:txBody>
                  <a:tcPr marL="45784" marR="45784" marT="45784" marB="45784">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648794955"/>
                  </a:ext>
                </a:extLst>
              </a:tr>
            </a:tbl>
          </a:graphicData>
        </a:graphic>
      </p:graphicFrame>
      <p:sp>
        <p:nvSpPr>
          <p:cNvPr id="11" name="Rectangle 2">
            <a:extLst>
              <a:ext uri="{FF2B5EF4-FFF2-40B4-BE49-F238E27FC236}">
                <a16:creationId xmlns:a16="http://schemas.microsoft.com/office/drawing/2014/main" id="{FAB5FBAE-19E5-4496-A7B6-C4279D9B2171}"/>
              </a:ext>
            </a:extLst>
          </p:cNvPr>
          <p:cNvSpPr>
            <a:spLocks noChangeArrowheads="1"/>
          </p:cNvSpPr>
          <p:nvPr/>
        </p:nvSpPr>
        <p:spPr bwMode="auto">
          <a:xfrm>
            <a:off x="88526" y="1128605"/>
            <a:ext cx="2607155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912547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242577"/>
            <a:ext cx="9879291" cy="844197"/>
          </a:xfrm>
          <a:solidFill>
            <a:srgbClr val="002060"/>
          </a:solidFill>
        </p:spPr>
        <p:txBody>
          <a:bodyPr>
            <a:normAutofit/>
          </a:bodyPr>
          <a:lstStyle/>
          <a:p>
            <a:pPr rtl="0">
              <a:spcBef>
                <a:spcPts val="0"/>
              </a:spcBef>
              <a:spcAft>
                <a:spcPts val="0"/>
              </a:spcAft>
            </a:pPr>
            <a:r>
              <a:rPr lang="en-US" sz="3200" b="1" i="0" u="none" strike="noStrike" dirty="0">
                <a:solidFill>
                  <a:srgbClr val="FFFFFF"/>
                </a:solidFill>
                <a:effectLst/>
                <a:latin typeface="Calibri" panose="020F0502020204030204" pitchFamily="34" charset="0"/>
              </a:rPr>
              <a:t>SYSTEM REQUIREMENT SPECIFICATION</a:t>
            </a:r>
            <a:endParaRPr lang="en-IN" sz="6600" b="1" dirty="0">
              <a:ln>
                <a:solidFill>
                  <a:schemeClr val="bg1"/>
                </a:solidFill>
              </a:ln>
              <a:solidFill>
                <a:schemeClr val="bg1"/>
              </a:solidFill>
            </a:endParaRPr>
          </a:p>
        </p:txBody>
      </p:sp>
      <p:sp>
        <p:nvSpPr>
          <p:cNvPr id="7" name="TextBox 6">
            <a:extLst>
              <a:ext uri="{FF2B5EF4-FFF2-40B4-BE49-F238E27FC236}">
                <a16:creationId xmlns:a16="http://schemas.microsoft.com/office/drawing/2014/main" id="{223CB7BF-1D14-46EC-8E3E-24EFBDD1B9DB}"/>
              </a:ext>
            </a:extLst>
          </p:cNvPr>
          <p:cNvSpPr txBox="1"/>
          <p:nvPr/>
        </p:nvSpPr>
        <p:spPr>
          <a:xfrm>
            <a:off x="0" y="6538912"/>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8</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p:txBody>
          <a:bodyPr/>
          <a:lstStyle/>
          <a:p>
            <a:fld id="{249020A1-FA28-4834-83A8-C0CE35CB1668}" type="slidenum">
              <a:rPr lang="en-IN" smtClean="0"/>
              <a:pPr/>
              <a:t>8</a:t>
            </a:fld>
            <a:endParaRPr lang="en-IN" dirty="0"/>
          </a:p>
        </p:txBody>
      </p:sp>
      <p:sp>
        <p:nvSpPr>
          <p:cNvPr id="12" name="TextBox 11">
            <a:extLst>
              <a:ext uri="{FF2B5EF4-FFF2-40B4-BE49-F238E27FC236}">
                <a16:creationId xmlns:a16="http://schemas.microsoft.com/office/drawing/2014/main" id="{A307938F-B773-4288-A833-268D3BDE2636}"/>
              </a:ext>
            </a:extLst>
          </p:cNvPr>
          <p:cNvSpPr txBox="1"/>
          <p:nvPr/>
        </p:nvSpPr>
        <p:spPr>
          <a:xfrm>
            <a:off x="195208" y="1345915"/>
            <a:ext cx="11805007" cy="3606115"/>
          </a:xfrm>
          <a:prstGeom prst="rect">
            <a:avLst/>
          </a:prstGeom>
          <a:noFill/>
        </p:spPr>
        <p:txBody>
          <a:bodyPr wrap="square">
            <a:spAutoFit/>
          </a:bodyPr>
          <a:lstStyle/>
          <a:p>
            <a:pPr rtl="0">
              <a:spcBef>
                <a:spcPts val="0"/>
              </a:spcBef>
              <a:spcAft>
                <a:spcPts val="0"/>
              </a:spcAft>
            </a:pPr>
            <a:r>
              <a:rPr lang="en-US" sz="1800" b="1" i="0" u="none" strike="noStrike" dirty="0">
                <a:solidFill>
                  <a:srgbClr val="000000"/>
                </a:solidFill>
                <a:effectLst/>
                <a:latin typeface="Arial" panose="020B0604020202020204" pitchFamily="34" charset="0"/>
              </a:rPr>
              <a:t>Hardware Requirements:</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Hardware requirements for the implementation and testing this project are mentioned as below:</a:t>
            </a:r>
            <a:endParaRPr lang="en-US" b="0" dirty="0">
              <a:effectLst/>
            </a:endParaRPr>
          </a:p>
          <a:p>
            <a:pPr rtl="0" fontAlgn="base">
              <a:spcBef>
                <a:spcPts val="100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Raspberry Pi, Pi camera, LCD screen and SD card.</a:t>
            </a:r>
            <a:endParaRPr lang="en-US" sz="1400" b="0" i="0" u="none" strike="noStrike" dirty="0">
              <a:solidFill>
                <a:srgbClr val="000000"/>
              </a:solidFill>
              <a:effectLst/>
              <a:latin typeface="Arial" panose="020B0604020202020204" pitchFamily="34" charset="0"/>
            </a:endParaRPr>
          </a:p>
          <a:p>
            <a:pPr rtl="0">
              <a:spcBef>
                <a:spcPts val="0"/>
              </a:spcBef>
              <a:spcAft>
                <a:spcPts val="0"/>
              </a:spcAft>
            </a:pPr>
            <a:br>
              <a:rPr lang="en-US" b="0" dirty="0">
                <a:effectLst/>
              </a:rPr>
            </a:br>
            <a:r>
              <a:rPr lang="en-US" sz="1800" b="1" i="0" u="none" strike="noStrike" dirty="0">
                <a:solidFill>
                  <a:srgbClr val="000000"/>
                </a:solidFill>
                <a:effectLst/>
                <a:latin typeface="Arial" panose="020B0604020202020204" pitchFamily="34" charset="0"/>
              </a:rPr>
              <a:t>Software Requirements:</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Software requirements for the implementation and testing of this project are mentioned as below:</a:t>
            </a:r>
            <a:endParaRPr lang="en-US" b="0" dirty="0">
              <a:effectLst/>
            </a:endParaRPr>
          </a:p>
          <a:p>
            <a:pPr rtl="0" fontAlgn="base">
              <a:spcBef>
                <a:spcPts val="0"/>
              </a:spcBef>
              <a:spcAft>
                <a:spcPts val="0"/>
              </a:spcAft>
              <a:buFont typeface="Arial" panose="020B0604020202020204" pitchFamily="34" charset="0"/>
              <a:buChar char="•"/>
            </a:pPr>
            <a:r>
              <a:rPr lang="en-US" sz="2000" b="0" i="0" u="none" strike="noStrike" dirty="0">
                <a:solidFill>
                  <a:srgbClr val="000000"/>
                </a:solidFill>
                <a:effectLst/>
                <a:latin typeface="Calibri" panose="020F0502020204030204" pitchFamily="34" charset="0"/>
              </a:rPr>
              <a:t>Operating system : Windows XP / 7</a:t>
            </a:r>
          </a:p>
          <a:p>
            <a:pPr rtl="0" fontAlgn="base">
              <a:spcBef>
                <a:spcPts val="0"/>
              </a:spcBef>
              <a:spcAft>
                <a:spcPts val="0"/>
              </a:spcAft>
              <a:buFont typeface="Arial" panose="020B0604020202020204" pitchFamily="34" charset="0"/>
              <a:buChar char="•"/>
            </a:pPr>
            <a:r>
              <a:rPr lang="en-US" sz="2000" b="0" i="0" u="none" strike="noStrike" dirty="0">
                <a:solidFill>
                  <a:srgbClr val="000000"/>
                </a:solidFill>
                <a:effectLst/>
                <a:latin typeface="Calibri" panose="020F0502020204030204" pitchFamily="34" charset="0"/>
              </a:rPr>
              <a:t>Language: Python</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Open source libraries: </a:t>
            </a:r>
            <a:r>
              <a:rPr lang="en-US" sz="1800" b="0" i="0" u="none" strike="noStrike" dirty="0" err="1">
                <a:solidFill>
                  <a:srgbClr val="000000"/>
                </a:solidFill>
                <a:effectLst/>
                <a:latin typeface="Arial" panose="020B0604020202020204" pitchFamily="34" charset="0"/>
              </a:rPr>
              <a:t>Tensorflow</a:t>
            </a:r>
            <a:r>
              <a:rPr lang="en-US" sz="1800" b="0" i="0" u="none" strike="noStrike" dirty="0">
                <a:solidFill>
                  <a:srgbClr val="000000"/>
                </a:solidFill>
                <a:effectLst/>
                <a:latin typeface="Arial" panose="020B0604020202020204" pitchFamily="34" charset="0"/>
              </a:rPr>
              <a:t>, OpenCV, Kaggle, google public data explorer, UCI Machine Learning repository and self collected data.</a:t>
            </a:r>
          </a:p>
        </p:txBody>
      </p:sp>
    </p:spTree>
    <p:extLst>
      <p:ext uri="{BB962C8B-B14F-4D97-AF65-F5344CB8AC3E}">
        <p14:creationId xmlns:p14="http://schemas.microsoft.com/office/powerpoint/2010/main" val="843812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EF132-6DF6-4CA0-B333-B03D94DE9F9E}"/>
              </a:ext>
            </a:extLst>
          </p:cNvPr>
          <p:cNvSpPr>
            <a:spLocks noGrp="1"/>
          </p:cNvSpPr>
          <p:nvPr>
            <p:ph type="title"/>
          </p:nvPr>
        </p:nvSpPr>
        <p:spPr>
          <a:xfrm>
            <a:off x="0" y="242577"/>
            <a:ext cx="9879291" cy="844197"/>
          </a:xfrm>
          <a:solidFill>
            <a:srgbClr val="002060"/>
          </a:solidFill>
        </p:spPr>
        <p:txBody>
          <a:bodyPr>
            <a:normAutofit/>
          </a:bodyPr>
          <a:lstStyle/>
          <a:p>
            <a:pPr rtl="0">
              <a:spcBef>
                <a:spcPts val="0"/>
              </a:spcBef>
              <a:spcAft>
                <a:spcPts val="0"/>
              </a:spcAft>
            </a:pPr>
            <a:r>
              <a:rPr lang="en-US" sz="3200" b="1" i="0" u="none" strike="noStrike" dirty="0">
                <a:solidFill>
                  <a:srgbClr val="FFFFFF"/>
                </a:solidFill>
                <a:effectLst/>
                <a:latin typeface="Calibri" panose="020F0502020204030204" pitchFamily="34" charset="0"/>
              </a:rPr>
              <a:t>SYSTEM REQUIREMENT SPECIFICATION</a:t>
            </a:r>
            <a:endParaRPr lang="en-IN" sz="6600" b="1" dirty="0">
              <a:ln>
                <a:solidFill>
                  <a:schemeClr val="bg1"/>
                </a:solidFill>
              </a:ln>
              <a:solidFill>
                <a:schemeClr val="bg1"/>
              </a:solidFill>
            </a:endParaRPr>
          </a:p>
        </p:txBody>
      </p:sp>
      <p:sp>
        <p:nvSpPr>
          <p:cNvPr id="7" name="TextBox 6">
            <a:extLst>
              <a:ext uri="{FF2B5EF4-FFF2-40B4-BE49-F238E27FC236}">
                <a16:creationId xmlns:a16="http://schemas.microsoft.com/office/drawing/2014/main" id="{223CB7BF-1D14-46EC-8E3E-24EFBDD1B9DB}"/>
              </a:ext>
            </a:extLst>
          </p:cNvPr>
          <p:cNvSpPr txBox="1"/>
          <p:nvPr/>
        </p:nvSpPr>
        <p:spPr>
          <a:xfrm>
            <a:off x="0" y="6538912"/>
            <a:ext cx="12192000" cy="369332"/>
          </a:xfrm>
          <a:prstGeom prst="rect">
            <a:avLst/>
          </a:prstGeom>
          <a:solidFill>
            <a:srgbClr val="002060"/>
          </a:solidFill>
        </p:spPr>
        <p:txBody>
          <a:bodyPr wrap="square" rtlCol="0">
            <a:spAutoFit/>
          </a:bodyPr>
          <a:lstStyle/>
          <a:p>
            <a:r>
              <a:rPr lang="en-IN" dirty="0">
                <a:ln>
                  <a:solidFill>
                    <a:schemeClr val="bg1"/>
                  </a:solidFill>
                </a:ln>
                <a:solidFill>
                  <a:schemeClr val="bg1"/>
                </a:solidFill>
              </a:rPr>
              <a:t>Dept. of ISE, SVIT                                                                                                                                                                                     </a:t>
            </a:r>
            <a:fld id="{A779D412-7551-4DA0-A19D-519BB8214474}" type="slidenum">
              <a:rPr lang="en-IN" smtClean="0">
                <a:ln>
                  <a:solidFill>
                    <a:schemeClr val="bg1"/>
                  </a:solidFill>
                </a:ln>
                <a:solidFill>
                  <a:schemeClr val="bg1"/>
                </a:solidFill>
              </a:rPr>
              <a:pPr/>
              <a:t>9</a:t>
            </a:fld>
            <a:endParaRPr lang="en-IN" dirty="0">
              <a:ln>
                <a:solidFill>
                  <a:schemeClr val="bg1"/>
                </a:solidFill>
              </a:ln>
              <a:solidFill>
                <a:schemeClr val="bg1"/>
              </a:solidFill>
            </a:endParaRPr>
          </a:p>
        </p:txBody>
      </p:sp>
      <p:sp>
        <p:nvSpPr>
          <p:cNvPr id="4" name="Footer Placeholder 3">
            <a:extLst>
              <a:ext uri="{FF2B5EF4-FFF2-40B4-BE49-F238E27FC236}">
                <a16:creationId xmlns:a16="http://schemas.microsoft.com/office/drawing/2014/main" id="{51E0F774-1E06-4BAE-861E-FCFE7ED99113}"/>
              </a:ext>
            </a:extLst>
          </p:cNvPr>
          <p:cNvSpPr>
            <a:spLocks noGrp="1"/>
          </p:cNvSpPr>
          <p:nvPr>
            <p:ph type="ftr" sz="quarter" idx="11"/>
          </p:nvPr>
        </p:nvSpPr>
        <p:spPr/>
        <p:txBody>
          <a:bodyPr/>
          <a:lstStyle/>
          <a:p>
            <a:r>
              <a:rPr lang="en-IN" dirty="0"/>
              <a:t>Dept. of CSE, SVIT</a:t>
            </a:r>
          </a:p>
        </p:txBody>
      </p:sp>
      <p:sp>
        <p:nvSpPr>
          <p:cNvPr id="5" name="Slide Number Placeholder 4">
            <a:extLst>
              <a:ext uri="{FF2B5EF4-FFF2-40B4-BE49-F238E27FC236}">
                <a16:creationId xmlns:a16="http://schemas.microsoft.com/office/drawing/2014/main" id="{45C1D9DD-A93C-43F7-9368-B5F832C0A19C}"/>
              </a:ext>
            </a:extLst>
          </p:cNvPr>
          <p:cNvSpPr>
            <a:spLocks noGrp="1"/>
          </p:cNvSpPr>
          <p:nvPr>
            <p:ph type="sldNum" sz="quarter" idx="12"/>
          </p:nvPr>
        </p:nvSpPr>
        <p:spPr/>
        <p:txBody>
          <a:bodyPr/>
          <a:lstStyle/>
          <a:p>
            <a:fld id="{249020A1-FA28-4834-83A8-C0CE35CB1668}" type="slidenum">
              <a:rPr lang="en-IN" smtClean="0"/>
              <a:pPr/>
              <a:t>9</a:t>
            </a:fld>
            <a:endParaRPr lang="en-IN" dirty="0"/>
          </a:p>
        </p:txBody>
      </p:sp>
      <p:sp>
        <p:nvSpPr>
          <p:cNvPr id="10" name="TextBox 9">
            <a:extLst>
              <a:ext uri="{FF2B5EF4-FFF2-40B4-BE49-F238E27FC236}">
                <a16:creationId xmlns:a16="http://schemas.microsoft.com/office/drawing/2014/main" id="{11A8A390-0F00-446D-B770-5AA1595D0761}"/>
              </a:ext>
            </a:extLst>
          </p:cNvPr>
          <p:cNvSpPr txBox="1"/>
          <p:nvPr/>
        </p:nvSpPr>
        <p:spPr>
          <a:xfrm>
            <a:off x="215756" y="1294544"/>
            <a:ext cx="11815281" cy="5165517"/>
          </a:xfrm>
          <a:prstGeom prst="rect">
            <a:avLst/>
          </a:prstGeom>
          <a:noFill/>
        </p:spPr>
        <p:txBody>
          <a:bodyPr wrap="square">
            <a:spAutoFit/>
          </a:bodyPr>
          <a:lstStyle/>
          <a:p>
            <a:pPr rtl="0" fontAlgn="base">
              <a:spcBef>
                <a:spcPts val="1000"/>
              </a:spcBef>
              <a:spcAft>
                <a:spcPts val="0"/>
              </a:spcAft>
              <a:buFont typeface="Arial" panose="020B0604020202020204" pitchFamily="34" charset="0"/>
              <a:buChar char="•"/>
            </a:pPr>
            <a:r>
              <a:rPr lang="en-US" sz="2000" b="1" i="0" u="none" strike="noStrike" dirty="0">
                <a:solidFill>
                  <a:srgbClr val="000000"/>
                </a:solidFill>
                <a:effectLst/>
                <a:latin typeface="Calibri" panose="020F0502020204030204" pitchFamily="34" charset="0"/>
              </a:rPr>
              <a:t>Functional Requirements:</a:t>
            </a:r>
            <a:endParaRPr lang="en-US" sz="2000" b="1" i="0" u="none" strike="noStrike" dirty="0">
              <a:solidFill>
                <a:srgbClr val="000000"/>
              </a:solidFill>
              <a:effectLst/>
              <a:latin typeface="Arial" panose="020B0604020202020204" pitchFamily="34" charset="0"/>
            </a:endParaRPr>
          </a:p>
          <a:p>
            <a:pPr marL="742950" lvl="1" indent="-285750" rtl="0" fontAlgn="base">
              <a:spcBef>
                <a:spcPts val="1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The pi camera will capture the image and then pass it on to the model.</a:t>
            </a:r>
            <a:endParaRPr lang="en-US" sz="1400" b="0" i="0" u="none" strike="noStrike" dirty="0">
              <a:solidFill>
                <a:srgbClr val="000000"/>
              </a:solidFill>
              <a:effectLst/>
              <a:latin typeface="Arial" panose="020B0604020202020204" pitchFamily="34" charset="0"/>
            </a:endParaRPr>
          </a:p>
          <a:p>
            <a:pPr marL="742950" lvl="1" indent="-285750" rtl="0" fontAlgn="base">
              <a:spcBef>
                <a:spcPts val="1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the model will then classify the fruit/vegetable as good or bad based on image classification and architecture of the model.</a:t>
            </a:r>
            <a:endParaRPr lang="en-US" sz="1400" b="0" i="0" u="none" strike="noStrike" dirty="0">
              <a:solidFill>
                <a:srgbClr val="000000"/>
              </a:solidFill>
              <a:effectLst/>
              <a:latin typeface="Arial" panose="020B0604020202020204" pitchFamily="34" charset="0"/>
            </a:endParaRPr>
          </a:p>
          <a:p>
            <a:pPr marL="742950" lvl="1" indent="-285750" rtl="0" fontAlgn="base">
              <a:spcBef>
                <a:spcPts val="1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The model will also display to the user the shelf life of the fruits and vegetable.</a:t>
            </a:r>
            <a:endParaRPr lang="en-US" sz="1400" b="0" i="0" u="none" strike="noStrike" dirty="0">
              <a:solidFill>
                <a:srgbClr val="000000"/>
              </a:solidFill>
              <a:effectLst/>
              <a:latin typeface="Arial" panose="020B0604020202020204" pitchFamily="34" charset="0"/>
            </a:endParaRPr>
          </a:p>
          <a:p>
            <a:pPr marL="742950" lvl="1" indent="-285750" rtl="0" fontAlgn="base">
              <a:spcBef>
                <a:spcPts val="1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This </a:t>
            </a:r>
            <a:r>
              <a:rPr lang="en-US" b="0" i="0" u="none" strike="noStrike" dirty="0" err="1">
                <a:solidFill>
                  <a:srgbClr val="000000"/>
                </a:solidFill>
                <a:effectLst/>
                <a:latin typeface="Calibri" panose="020F0502020204030204" pitchFamily="34" charset="0"/>
              </a:rPr>
              <a:t>wil</a:t>
            </a:r>
            <a:r>
              <a:rPr lang="en-US" b="0" i="0" u="none" strike="noStrike" dirty="0">
                <a:solidFill>
                  <a:srgbClr val="000000"/>
                </a:solidFill>
                <a:effectLst/>
                <a:latin typeface="Calibri" panose="020F0502020204030204" pitchFamily="34" charset="0"/>
              </a:rPr>
              <a:t> be displayed to the user on an LCD screen.</a:t>
            </a:r>
            <a:endParaRPr lang="en-US" sz="1400" b="0" i="0" u="none" strike="noStrike" dirty="0">
              <a:solidFill>
                <a:srgbClr val="000000"/>
              </a:solidFill>
              <a:effectLst/>
              <a:latin typeface="Arial" panose="020B0604020202020204" pitchFamily="34" charset="0"/>
            </a:endParaRPr>
          </a:p>
          <a:p>
            <a:pPr rtl="0" fontAlgn="base">
              <a:spcBef>
                <a:spcPts val="1000"/>
              </a:spcBef>
              <a:spcAft>
                <a:spcPts val="0"/>
              </a:spcAft>
              <a:buFont typeface="Arial" panose="020B0604020202020204" pitchFamily="34" charset="0"/>
              <a:buChar char="•"/>
            </a:pPr>
            <a:r>
              <a:rPr lang="en-US" sz="2000" b="1" i="0" u="none" strike="noStrike" dirty="0">
                <a:solidFill>
                  <a:srgbClr val="000000"/>
                </a:solidFill>
                <a:effectLst/>
                <a:latin typeface="Calibri" panose="020F0502020204030204" pitchFamily="34" charset="0"/>
              </a:rPr>
              <a:t>Non Functional Requirements:</a:t>
            </a:r>
            <a:endParaRPr lang="en-US" sz="1400" b="1" i="0" u="none" strike="noStrike" dirty="0">
              <a:solidFill>
                <a:srgbClr val="000000"/>
              </a:solidFill>
              <a:effectLst/>
              <a:latin typeface="Arial" panose="020B0604020202020204" pitchFamily="34" charset="0"/>
            </a:endParaRPr>
          </a:p>
          <a:p>
            <a:pPr marL="228600" rtl="0">
              <a:spcBef>
                <a:spcPts val="1000"/>
              </a:spcBef>
              <a:spcAft>
                <a:spcPts val="0"/>
              </a:spcAft>
            </a:pPr>
            <a:r>
              <a:rPr lang="en-US" sz="2000" b="0" i="0" u="none" strike="noStrike" dirty="0">
                <a:solidFill>
                  <a:srgbClr val="000000"/>
                </a:solidFill>
                <a:effectLst/>
                <a:latin typeface="Calibri" panose="020F0502020204030204" pitchFamily="34" charset="0"/>
              </a:rPr>
              <a:t>  They basically deal with issues like :</a:t>
            </a:r>
            <a:endParaRPr lang="en-US" sz="1400" b="0" dirty="0">
              <a:effectLst/>
            </a:endParaRPr>
          </a:p>
          <a:p>
            <a:pPr marL="342900" rtl="0" fontAlgn="base">
              <a:spcBef>
                <a:spcPts val="1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Security</a:t>
            </a:r>
            <a:endParaRPr lang="en-US" sz="1400" b="0" i="0" u="none" strike="noStrike" dirty="0">
              <a:solidFill>
                <a:srgbClr val="000000"/>
              </a:solidFill>
              <a:effectLst/>
              <a:latin typeface="Arial" panose="020B0604020202020204" pitchFamily="34" charset="0"/>
            </a:endParaRPr>
          </a:p>
          <a:p>
            <a:pPr marL="342900" rtl="0" fontAlgn="base">
              <a:spcBef>
                <a:spcPts val="1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Maintainability</a:t>
            </a:r>
            <a:endParaRPr lang="en-US" sz="1400" b="0" i="0" u="none" strike="noStrike" dirty="0">
              <a:solidFill>
                <a:srgbClr val="000000"/>
              </a:solidFill>
              <a:effectLst/>
              <a:latin typeface="Arial" panose="020B0604020202020204" pitchFamily="34" charset="0"/>
            </a:endParaRPr>
          </a:p>
          <a:p>
            <a:pPr marL="342900" rtl="0" fontAlgn="base">
              <a:spcBef>
                <a:spcPts val="1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Reliability</a:t>
            </a:r>
            <a:endParaRPr lang="en-US" sz="1400" b="0" i="0" u="none" strike="noStrike" dirty="0">
              <a:solidFill>
                <a:srgbClr val="000000"/>
              </a:solidFill>
              <a:effectLst/>
              <a:latin typeface="Arial" panose="020B0604020202020204" pitchFamily="34" charset="0"/>
            </a:endParaRPr>
          </a:p>
          <a:p>
            <a:pPr marL="342900" rtl="0" fontAlgn="base">
              <a:spcBef>
                <a:spcPts val="1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Scalability</a:t>
            </a:r>
            <a:endParaRPr lang="en-US" sz="1400" b="0" i="0" u="none" strike="noStrike" dirty="0">
              <a:solidFill>
                <a:srgbClr val="000000"/>
              </a:solidFill>
              <a:effectLst/>
              <a:latin typeface="Arial" panose="020B0604020202020204" pitchFamily="34" charset="0"/>
            </a:endParaRPr>
          </a:p>
          <a:p>
            <a:pPr marL="342900" rtl="0" fontAlgn="base">
              <a:spcBef>
                <a:spcPts val="1000"/>
              </a:spcBef>
              <a:spcAft>
                <a:spcPts val="0"/>
              </a:spcAft>
              <a:buFont typeface="Arial" panose="020B0604020202020204" pitchFamily="34" charset="0"/>
              <a:buChar char="•"/>
            </a:pPr>
            <a:r>
              <a:rPr lang="en-US" b="0" i="0" u="none" strike="noStrike" dirty="0">
                <a:solidFill>
                  <a:srgbClr val="000000"/>
                </a:solidFill>
                <a:effectLst/>
                <a:latin typeface="Calibri" panose="020F0502020204030204" pitchFamily="34" charset="0"/>
              </a:rPr>
              <a:t>Performance</a:t>
            </a:r>
            <a:endParaRPr lang="en-US" sz="14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382927698"/>
      </p:ext>
    </p:extLst>
  </p:cSld>
  <p:clrMapOvr>
    <a:masterClrMapping/>
  </p:clrMapOvr>
</p:sld>
</file>

<file path=ppt/theme/theme1.xml><?xml version="1.0" encoding="utf-8"?>
<a:theme xmlns:a="http://schemas.openxmlformats.org/drawingml/2006/main" name="SAI VIDYA INSTITUTE OF TECHNOLOGY">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I VIDYA INSTITUTE OF TECHNOLOGY" id="{6E2E0BFB-66C5-439C-9215-787BD78E550D}" vid="{4BA40E75-3BD3-4897-98E8-5C67A83245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SAI VIDYA INSTITUTE OF TECHNOLOGY</Template>
  <TotalTime>138</TotalTime>
  <Words>1529</Words>
  <Application>Microsoft Office PowerPoint</Application>
  <PresentationFormat>Widescreen</PresentationFormat>
  <Paragraphs>289</Paragraphs>
  <Slides>20</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Calibri Light</vt:lpstr>
      <vt:lpstr>Cambria</vt:lpstr>
      <vt:lpstr>Lucida Sans</vt:lpstr>
      <vt:lpstr>Noto Sans Symbols</vt:lpstr>
      <vt:lpstr>Wingdings</vt:lpstr>
      <vt:lpstr>SAI VIDYA INSTITUTE OF TECHNOLOGY</vt:lpstr>
      <vt:lpstr>SAI VIDYA INSTITUTE OF TECHNOLOGY</vt:lpstr>
      <vt:lpstr>Department Vision &amp; Mission</vt:lpstr>
      <vt:lpstr>Presentation Outline</vt:lpstr>
      <vt:lpstr>Introduction </vt:lpstr>
      <vt:lpstr>Problem Statement</vt:lpstr>
      <vt:lpstr>Literature Survey</vt:lpstr>
      <vt:lpstr>Literature Survey</vt:lpstr>
      <vt:lpstr>SYSTEM REQUIREMENT SPECIFICATION</vt:lpstr>
      <vt:lpstr>SYSTEM REQUIREMENT SPECIFICATION</vt:lpstr>
      <vt:lpstr>SYSTEM METHODOLOGY</vt:lpstr>
      <vt:lpstr>FLOWCHART</vt:lpstr>
      <vt:lpstr>Project Modules</vt:lpstr>
      <vt:lpstr>IMPLEMENTATION</vt:lpstr>
      <vt:lpstr>IMPLEMENTATION</vt:lpstr>
      <vt:lpstr>IMPLEMENTATION</vt:lpstr>
      <vt:lpstr>Snapshots</vt:lpstr>
      <vt:lpstr>Snapshots</vt:lpstr>
      <vt:lpstr>Snapshots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SAI VIDYA INSTITUTE OF TECHNOLOGY</dc:title>
  <dc:creator>SREELATHA PK</dc:creator>
  <cp:lastModifiedBy>M, Suhas</cp:lastModifiedBy>
  <cp:revision>27</cp:revision>
  <dcterms:created xsi:type="dcterms:W3CDTF">2018-09-27T05:23:08Z</dcterms:created>
  <dcterms:modified xsi:type="dcterms:W3CDTF">2022-06-14T06:25:39Z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2022-06-14T04:26:26Z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7fc06062-6401-4cef-b98e-0b7c3cff797b</vt:lpwstr>
  </property>
  <property fmtid="{D5CDD505-2E9C-101B-9397-08002B2CF9AE}" pid="8" name="MSIP_Label_ea60d57e-af5b-4752-ac57-3e4f28ca11dc_ContentBits">
    <vt:lpwstr>0</vt:lpwstr>
  </property>
</Properties>
</file>

<file path=docProps/thumbnail.jpeg>
</file>